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2" r:id="rId26"/>
    <p:sldId id="283" r:id="rId27"/>
    <p:sldId id="279" r:id="rId28"/>
    <p:sldId id="269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1FFF3-6460-4229-BEFB-0E5283BDB28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75996-491C-4BFE-ACD7-3C7CC17F3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9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75996-491C-4BFE-ACD7-3C7CC17F33D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65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0F2-4B6C-46B3-A99C-19CB97AF01D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4317-3ED6-4F26-BD14-1440712B6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10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0F2-4B6C-46B3-A99C-19CB97AF01D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4317-3ED6-4F26-BD14-1440712B6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4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0F2-4B6C-46B3-A99C-19CB97AF01D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4317-3ED6-4F26-BD14-1440712B6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5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0F2-4B6C-46B3-A99C-19CB97AF01D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4317-3ED6-4F26-BD14-1440712B6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2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0F2-4B6C-46B3-A99C-19CB97AF01D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4317-3ED6-4F26-BD14-1440712B6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2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0F2-4B6C-46B3-A99C-19CB97AF01D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4317-3ED6-4F26-BD14-1440712B6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82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0F2-4B6C-46B3-A99C-19CB97AF01D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4317-3ED6-4F26-BD14-1440712B6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0F2-4B6C-46B3-A99C-19CB97AF01D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4317-3ED6-4F26-BD14-1440712B6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39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0F2-4B6C-46B3-A99C-19CB97AF01D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4317-3ED6-4F26-BD14-1440712B6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5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0F2-4B6C-46B3-A99C-19CB97AF01D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4317-3ED6-4F26-BD14-1440712B6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88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0F2-4B6C-46B3-A99C-19CB97AF01D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4317-3ED6-4F26-BD14-1440712B6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25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1D0F2-4B6C-46B3-A99C-19CB97AF01D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F4317-3ED6-4F26-BD14-1440712B6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7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ru/academexpert/journals" TargetMode="External"/><Relationship Id="rId2" Type="http://schemas.openxmlformats.org/officeDocument/2006/relationships/hyperlink" Target="mailto:isterligov@hse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34601"/>
            <a:ext cx="9144000" cy="16096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Экспертная оценка российских научных журналов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2760" y="3488461"/>
            <a:ext cx="8086478" cy="413371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предварительные результаты исследования Высшей школы экономики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024685" y="4659464"/>
            <a:ext cx="4142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Иван Стерлигов, НИУ ВШЭ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8 апреля 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2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\ категория А2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1212286" cy="4836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Журналы, высоко оцениваемые группой </a:t>
            </a:r>
            <a:r>
              <a:rPr lang="ru-RU" sz="2400" dirty="0"/>
              <a:t>респондентов в рамках </a:t>
            </a:r>
            <a:r>
              <a:rPr lang="ru-RU" sz="2400" dirty="0" smtClean="0"/>
              <a:t>направления,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журналы с узкой </a:t>
            </a:r>
            <a:r>
              <a:rPr lang="ru-RU" sz="2400" dirty="0"/>
              <a:t>тематической специализацией. Для их выделения предложены следующие критерии: </a:t>
            </a:r>
          </a:p>
          <a:p>
            <a:pPr lvl="0"/>
            <a:r>
              <a:rPr lang="ru-RU" sz="2400" dirty="0"/>
              <a:t>Журнал не попадает в категорию </a:t>
            </a:r>
            <a:r>
              <a:rPr lang="en-US" sz="2400" dirty="0"/>
              <a:t>A</a:t>
            </a:r>
            <a:r>
              <a:rPr lang="ru-RU" sz="2400" dirty="0"/>
              <a:t>1</a:t>
            </a:r>
          </a:p>
          <a:p>
            <a:pPr lvl="0"/>
            <a:r>
              <a:rPr lang="ru-RU" sz="2400" dirty="0"/>
              <a:t>Журнал отметили не менее </a:t>
            </a:r>
            <a:r>
              <a:rPr lang="ru-RU" sz="2400" b="1" dirty="0"/>
              <a:t>5 </a:t>
            </a:r>
            <a:r>
              <a:rPr lang="ru-RU" sz="2400" dirty="0"/>
              <a:t>экспертов, которые просматривают каждый номер журнала или прочли более </a:t>
            </a:r>
            <a:r>
              <a:rPr lang="ru-RU" sz="2400" b="1" dirty="0"/>
              <a:t>3</a:t>
            </a:r>
            <a:r>
              <a:rPr lang="ru-RU" sz="2400" dirty="0"/>
              <a:t> статей из него за последние три года.</a:t>
            </a:r>
          </a:p>
          <a:p>
            <a:pPr marL="0" indent="0">
              <a:buNone/>
            </a:pPr>
            <a:r>
              <a:rPr lang="ru-RU" sz="2400" dirty="0"/>
              <a:t>Из них</a:t>
            </a:r>
            <a:r>
              <a:rPr lang="en-US" sz="2400" dirty="0"/>
              <a:t>:</a:t>
            </a:r>
            <a:endParaRPr lang="ru-RU" sz="2400" dirty="0"/>
          </a:p>
          <a:p>
            <a:pPr lvl="0"/>
            <a:r>
              <a:rPr lang="ru-RU" sz="2400" dirty="0"/>
              <a:t>Не менее </a:t>
            </a:r>
            <a:r>
              <a:rPr lang="ru-RU" sz="2400" b="1" dirty="0"/>
              <a:t>70%</a:t>
            </a:r>
            <a:r>
              <a:rPr lang="ru-RU" sz="2400" dirty="0"/>
              <a:t> респондентов оценивают актуальность прочитанных статей как </a:t>
            </a:r>
            <a:r>
              <a:rPr lang="ru-RU" sz="2400" b="1" dirty="0"/>
              <a:t>высокую</a:t>
            </a:r>
            <a:endParaRPr lang="ru-RU" sz="2400" dirty="0"/>
          </a:p>
          <a:p>
            <a:pPr lvl="0"/>
            <a:r>
              <a:rPr lang="ru-RU" sz="2400" dirty="0"/>
              <a:t>Не менее </a:t>
            </a:r>
            <a:r>
              <a:rPr lang="ru-RU" sz="2400" b="1" dirty="0"/>
              <a:t>70%</a:t>
            </a:r>
            <a:r>
              <a:rPr lang="ru-RU" sz="2400" dirty="0"/>
              <a:t> респондентов оценивают научный уровень прочитанных статей как </a:t>
            </a:r>
            <a:r>
              <a:rPr lang="ru-RU" sz="2400" b="1" dirty="0"/>
              <a:t>высокий</a:t>
            </a:r>
            <a:endParaRPr lang="ru-RU" sz="2400" dirty="0"/>
          </a:p>
          <a:p>
            <a:pPr lvl="0"/>
            <a:r>
              <a:rPr lang="ru-RU" sz="2400" dirty="0"/>
              <a:t>Не менее </a:t>
            </a:r>
            <a:r>
              <a:rPr lang="ru-RU" sz="2400" b="1" dirty="0"/>
              <a:t>70%</a:t>
            </a:r>
            <a:r>
              <a:rPr lang="ru-RU" sz="2400" dirty="0"/>
              <a:t> респондентов считают журнал </a:t>
            </a:r>
            <a:r>
              <a:rPr lang="ru-RU" sz="2400" b="1" dirty="0"/>
              <a:t>лидирующим в России</a:t>
            </a:r>
            <a:r>
              <a:rPr lang="ru-RU" sz="2400" dirty="0"/>
              <a:t> или </a:t>
            </a:r>
            <a:r>
              <a:rPr lang="ru-RU" sz="2400" b="1" dirty="0"/>
              <a:t>лидирующим в мире и в </a:t>
            </a:r>
            <a:r>
              <a:rPr lang="ru-RU" sz="2400" b="1" dirty="0" smtClean="0"/>
              <a:t>России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476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\ категория 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6731"/>
            <a:ext cx="10515600" cy="202474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Журналы</a:t>
            </a:r>
            <a:r>
              <a:rPr lang="ru-RU" dirty="0"/>
              <a:t>, </a:t>
            </a:r>
            <a:r>
              <a:rPr lang="ru-RU" dirty="0" smtClean="0"/>
              <a:t>оцененные достаточно высоко, но не проходящие в </a:t>
            </a:r>
            <a:r>
              <a:rPr lang="en-US" dirty="0"/>
              <a:t>A</a:t>
            </a:r>
            <a:r>
              <a:rPr lang="ru-RU" dirty="0"/>
              <a:t>1 или А2. Для их выделения </a:t>
            </a:r>
            <a:r>
              <a:rPr lang="ru-RU" dirty="0" smtClean="0"/>
              <a:t>предложены варианты </a:t>
            </a:r>
            <a:r>
              <a:rPr lang="ru-RU" dirty="0"/>
              <a:t>фильтрации, в целом </a:t>
            </a:r>
            <a:r>
              <a:rPr lang="ru-RU" dirty="0" smtClean="0"/>
              <a:t>соответствующие </a:t>
            </a:r>
            <a:r>
              <a:rPr lang="en-US" dirty="0" smtClean="0"/>
              <a:t>A</a:t>
            </a:r>
            <a:r>
              <a:rPr lang="ru-RU" dirty="0"/>
              <a:t>1 и </a:t>
            </a:r>
            <a:r>
              <a:rPr lang="en-US" dirty="0"/>
              <a:t>A</a:t>
            </a:r>
            <a:r>
              <a:rPr lang="ru-RU" dirty="0"/>
              <a:t>2 с существенно сниженными </a:t>
            </a:r>
            <a:r>
              <a:rPr lang="ru-RU" dirty="0" smtClean="0"/>
              <a:t>порогами.</a:t>
            </a:r>
            <a:r>
              <a:rPr lang="en-US" dirty="0" smtClean="0"/>
              <a:t> </a:t>
            </a:r>
            <a:r>
              <a:rPr lang="ru-RU" dirty="0" smtClean="0"/>
              <a:t>Для попадания в категорию </a:t>
            </a:r>
            <a:r>
              <a:rPr lang="en-US" dirty="0" smtClean="0"/>
              <a:t>B </a:t>
            </a:r>
            <a:r>
              <a:rPr lang="ru-RU" dirty="0" smtClean="0"/>
              <a:t>достаточно пройти хотя бы один из двух фильтров: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559629"/>
            <a:ext cx="5180937" cy="31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Журнал отметили не менее </a:t>
            </a:r>
            <a:r>
              <a:rPr lang="ru-RU" b="1" dirty="0"/>
              <a:t>20%</a:t>
            </a:r>
            <a:r>
              <a:rPr lang="ru-RU" dirty="0"/>
              <a:t> респондентов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Не менее </a:t>
            </a:r>
            <a:r>
              <a:rPr lang="ru-RU" b="1" dirty="0"/>
              <a:t>50%</a:t>
            </a:r>
            <a:r>
              <a:rPr lang="ru-RU" dirty="0"/>
              <a:t> из них читали статьи из этого журнала за последние 3 года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Не менее </a:t>
            </a:r>
            <a:r>
              <a:rPr lang="ru-RU" b="1" dirty="0"/>
              <a:t>50%</a:t>
            </a:r>
            <a:r>
              <a:rPr lang="ru-RU" dirty="0"/>
              <a:t> из отметивших журнал респондентов оценивают актуальность прочитанных статей как </a:t>
            </a:r>
            <a:r>
              <a:rPr lang="ru-RU" b="1" dirty="0"/>
              <a:t>высокую или среднюю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Не менее </a:t>
            </a:r>
            <a:r>
              <a:rPr lang="ru-RU" b="1" dirty="0"/>
              <a:t>50%</a:t>
            </a:r>
            <a:r>
              <a:rPr lang="ru-RU" dirty="0"/>
              <a:t> из отметивших журнал респондентов оценивают научный уровень прочитанных статей как </a:t>
            </a:r>
            <a:r>
              <a:rPr lang="ru-RU" b="1" dirty="0"/>
              <a:t>высокий или средний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72863" y="3555969"/>
            <a:ext cx="5180937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Журнал отметили не менее </a:t>
            </a:r>
            <a:r>
              <a:rPr lang="ru-RU" b="1" dirty="0"/>
              <a:t>3</a:t>
            </a:r>
            <a:r>
              <a:rPr lang="ru-RU" dirty="0"/>
              <a:t> экспертов, которые просматривают каждый номер журнала или прочли более </a:t>
            </a:r>
            <a:r>
              <a:rPr lang="ru-RU" b="1" dirty="0"/>
              <a:t>3</a:t>
            </a:r>
            <a:r>
              <a:rPr lang="ru-RU" dirty="0"/>
              <a:t> статей из него за последние три года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Из них: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Не менее 70% респондентов оценивают актуальность прочитанных статей как </a:t>
            </a:r>
            <a:r>
              <a:rPr lang="ru-RU" b="1" dirty="0"/>
              <a:t>высокую или среднюю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Не менее 70% респондентов оценивают научный уровень прочитанных статей как </a:t>
            </a:r>
            <a:r>
              <a:rPr lang="ru-RU" b="1" dirty="0"/>
              <a:t>высокий или средний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233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\ особенности и ограничения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 учитывается мнение экспертов, считающих все российские научные журналы плохими; выборка респондентов смещена в сторону любителей российских журналов.</a:t>
            </a:r>
          </a:p>
          <a:p>
            <a:r>
              <a:rPr lang="ru-RU" dirty="0" smtClean="0"/>
              <a:t>Тематические перекосы из-за неравномерного отклика респондентов: некоторые подразделы и организации представлены чрезмерно, некоторые – наоборот.</a:t>
            </a:r>
            <a:endParaRPr lang="en-US" dirty="0" smtClean="0"/>
          </a:p>
          <a:p>
            <a:r>
              <a:rPr lang="ru-RU" dirty="0" smtClean="0"/>
              <a:t>Численность респондентов (40+ на направление) может быть недостаточна для адекватного охвата больших и разнообразных областей науки</a:t>
            </a:r>
          </a:p>
          <a:p>
            <a:r>
              <a:rPr lang="ru-RU" dirty="0" smtClean="0"/>
              <a:t>Мы принципиально не оценивали технический уровень работы журналов, сконцентрировавшись на их научном авторитете</a:t>
            </a:r>
          </a:p>
          <a:p>
            <a:r>
              <a:rPr lang="ru-RU" dirty="0" smtClean="0"/>
              <a:t>Журналы, попавшие в категорию </a:t>
            </a:r>
            <a:r>
              <a:rPr lang="en-US" dirty="0" smtClean="0"/>
              <a:t>B</a:t>
            </a:r>
            <a:r>
              <a:rPr lang="ru-RU" dirty="0" smtClean="0"/>
              <a:t>, сильно разнятся по уровню. Возможна их дальнейшая дифференциация.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34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сводная статистика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376771"/>
              </p:ext>
            </p:extLst>
          </p:nvPr>
        </p:nvGraphicFramePr>
        <p:xfrm>
          <a:off x="448887" y="1335754"/>
          <a:ext cx="11280372" cy="5448808"/>
        </p:xfrm>
        <a:graphic>
          <a:graphicData uri="http://schemas.openxmlformats.org/drawingml/2006/table">
            <a:tbl>
              <a:tblPr firstRow="1" firstCol="1" bandRow="1"/>
              <a:tblGrid>
                <a:gridCol w="2779073"/>
                <a:gridCol w="1602224"/>
                <a:gridCol w="1854493"/>
                <a:gridCol w="1712359"/>
                <a:gridCol w="1847726"/>
                <a:gridCol w="1484497"/>
              </a:tblGrid>
              <a:tr h="10549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привлеченных экспертов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экспертов, заполнивших анкеты хотя бы по одному журналу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реднее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 журналов, отмеченных экспертами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число журналов по направлению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журналов, по которым заполнена хотя бы одна анкета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Computer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Science)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17,23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Лингвистика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17,75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Фундаментальная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Политология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27,73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Прикладная математика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26,05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Психология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Социология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19,64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Философия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20,41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12,11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4" marR="50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86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Фундаментальная математика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264" y="1345177"/>
            <a:ext cx="11149781" cy="532453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sz="2000" b="1" dirty="0" smtClean="0"/>
              <a:t>Журналы </a:t>
            </a:r>
            <a:r>
              <a:rPr lang="ru-RU" sz="2000" b="1" dirty="0"/>
              <a:t>категории А1:</a:t>
            </a:r>
            <a:r>
              <a:rPr lang="ru-RU" sz="2000" dirty="0"/>
              <a:t> </a:t>
            </a:r>
          </a:p>
          <a:p>
            <a:r>
              <a:rPr lang="ru-RU" sz="2000" dirty="0"/>
              <a:t>Успехи математических наук</a:t>
            </a:r>
          </a:p>
          <a:p>
            <a:r>
              <a:rPr lang="ru-RU" sz="2000" b="1" dirty="0"/>
              <a:t>Журналы категории A2:</a:t>
            </a:r>
          </a:p>
          <a:p>
            <a:r>
              <a:rPr lang="ru-RU" sz="2000" dirty="0" err="1"/>
              <a:t>Moscow</a:t>
            </a:r>
            <a:r>
              <a:rPr lang="ru-RU" sz="2000" dirty="0"/>
              <a:t> </a:t>
            </a:r>
            <a:r>
              <a:rPr lang="ru-RU" sz="2000" dirty="0" err="1"/>
              <a:t>Mathematical</a:t>
            </a:r>
            <a:r>
              <a:rPr lang="ru-RU" sz="2000" dirty="0"/>
              <a:t> Journal</a:t>
            </a:r>
          </a:p>
          <a:p>
            <a:r>
              <a:rPr lang="ru-RU" sz="2000" dirty="0"/>
              <a:t>Алгебра и анализ</a:t>
            </a:r>
          </a:p>
          <a:p>
            <a:r>
              <a:rPr lang="ru-RU" sz="2000" dirty="0"/>
              <a:t>Записки Научных Семинаров ПОМИ</a:t>
            </a:r>
          </a:p>
          <a:p>
            <a:r>
              <a:rPr lang="ru-RU" sz="2000" dirty="0"/>
              <a:t>Известия Российской академии наук. Серия математическая</a:t>
            </a:r>
          </a:p>
          <a:p>
            <a:r>
              <a:rPr lang="ru-RU" sz="2000" dirty="0"/>
              <a:t>Математический сборник</a:t>
            </a:r>
          </a:p>
          <a:p>
            <a:r>
              <a:rPr lang="ru-RU" sz="2000" dirty="0"/>
              <a:t>Труды Математического института им. В.А. Стеклова РАН</a:t>
            </a:r>
          </a:p>
          <a:p>
            <a:r>
              <a:rPr lang="ru-RU" sz="2000" dirty="0"/>
              <a:t>Функциональный анализ и его приложения</a:t>
            </a:r>
          </a:p>
          <a:p>
            <a:r>
              <a:rPr lang="ru-RU" sz="2000" b="1" dirty="0"/>
              <a:t>Журналы категории B:</a:t>
            </a:r>
          </a:p>
          <a:p>
            <a:r>
              <a:rPr lang="ru-RU" sz="2000" dirty="0"/>
              <a:t>Алгебра и логика</a:t>
            </a:r>
          </a:p>
          <a:p>
            <a:r>
              <a:rPr lang="ru-RU" sz="2000" dirty="0"/>
              <a:t>Вестник Московского университета. Серия 1: Математика. Механика</a:t>
            </a:r>
          </a:p>
          <a:p>
            <a:r>
              <a:rPr lang="ru-RU" sz="2000" dirty="0"/>
              <a:t>Дискретный анализ и исследование операций</a:t>
            </a:r>
          </a:p>
          <a:p>
            <a:r>
              <a:rPr lang="ru-RU" sz="2000" dirty="0"/>
              <a:t>Доклады Академии Наук</a:t>
            </a:r>
          </a:p>
          <a:p>
            <a:r>
              <a:rPr lang="ru-RU" sz="2000" dirty="0"/>
              <a:t>Журнал Сибирского федерального университета. Серия: Математика и физика</a:t>
            </a:r>
          </a:p>
          <a:p>
            <a:r>
              <a:rPr lang="ru-RU" sz="2000" dirty="0"/>
              <a:t>Математические заметки</a:t>
            </a:r>
          </a:p>
          <a:p>
            <a:r>
              <a:rPr lang="ru-RU" sz="2000" dirty="0"/>
              <a:t>Сибирские электронные математические известия</a:t>
            </a:r>
          </a:p>
          <a:p>
            <a:r>
              <a:rPr lang="ru-RU" sz="2000" dirty="0"/>
              <a:t>Сибирский математический журнал</a:t>
            </a:r>
          </a:p>
          <a:p>
            <a:r>
              <a:rPr lang="ru-RU" sz="2000" dirty="0"/>
              <a:t>Современная математика. Фундаментальные направления</a:t>
            </a:r>
          </a:p>
          <a:p>
            <a:r>
              <a:rPr lang="ru-RU" sz="2000" dirty="0"/>
              <a:t>Теоретическая и математическая физика </a:t>
            </a:r>
          </a:p>
          <a:p>
            <a:r>
              <a:rPr lang="ru-RU" sz="2000" dirty="0"/>
              <a:t>Труды института математики и механики </a:t>
            </a:r>
            <a:r>
              <a:rPr lang="ru-RU" sz="2000" dirty="0" err="1"/>
              <a:t>УрО</a:t>
            </a:r>
            <a:r>
              <a:rPr lang="ru-RU" sz="2000" dirty="0"/>
              <a:t> РАН</a:t>
            </a:r>
          </a:p>
          <a:p>
            <a:r>
              <a:rPr lang="ru-RU" sz="2000" dirty="0"/>
              <a:t>Труды Московского математического 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2161884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</a:t>
            </a:r>
            <a:r>
              <a:rPr lang="ru-RU" dirty="0"/>
              <a:t>П</a:t>
            </a:r>
            <a:r>
              <a:rPr lang="ru-RU" dirty="0" smtClean="0"/>
              <a:t>рикладная математика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264" y="1345177"/>
            <a:ext cx="11149781" cy="40011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22788" y="1582994"/>
            <a:ext cx="11257936" cy="594008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sz="2000" b="1" dirty="0"/>
              <a:t>Журналов категории А1 </a:t>
            </a:r>
            <a:r>
              <a:rPr lang="ru-RU" sz="2000" b="1" dirty="0" smtClean="0"/>
              <a:t>нет</a:t>
            </a:r>
            <a:endParaRPr lang="ru-RU" sz="2000" b="1" dirty="0"/>
          </a:p>
          <a:p>
            <a:r>
              <a:rPr lang="ru-RU" sz="2000" b="1" dirty="0"/>
              <a:t>Журналы категории А2</a:t>
            </a:r>
            <a:r>
              <a:rPr lang="ru-RU" sz="2000" dirty="0"/>
              <a:t>: </a:t>
            </a:r>
          </a:p>
          <a:p>
            <a:r>
              <a:rPr lang="ru-RU" sz="2000" dirty="0"/>
              <a:t>Успехи математических наук</a:t>
            </a:r>
          </a:p>
          <a:p>
            <a:r>
              <a:rPr lang="ru-RU" sz="2000" dirty="0"/>
              <a:t>Математические заметки</a:t>
            </a:r>
          </a:p>
          <a:p>
            <a:r>
              <a:rPr lang="ru-RU" sz="2000" b="1" dirty="0"/>
              <a:t>Журналы категории </a:t>
            </a:r>
            <a:r>
              <a:rPr lang="en-US" sz="2000" b="1" dirty="0"/>
              <a:t>B</a:t>
            </a:r>
            <a:r>
              <a:rPr lang="ru-RU" sz="2000" dirty="0"/>
              <a:t>:</a:t>
            </a:r>
          </a:p>
          <a:p>
            <a:r>
              <a:rPr lang="en-US" sz="2000" dirty="0"/>
              <a:t>Regular and Chaotic Dynamics</a:t>
            </a:r>
            <a:endParaRPr lang="ru-RU" sz="2000" dirty="0"/>
          </a:p>
          <a:p>
            <a:r>
              <a:rPr lang="ru-RU" sz="2000" dirty="0"/>
              <a:t>Автоматика и телемеханика</a:t>
            </a:r>
          </a:p>
          <a:p>
            <a:r>
              <a:rPr lang="ru-RU" sz="2000" dirty="0"/>
              <a:t>Вестник Московского университета. Серия 1: Математика. Механика</a:t>
            </a:r>
          </a:p>
          <a:p>
            <a:r>
              <a:rPr lang="ru-RU" sz="2000" dirty="0"/>
              <a:t>Вычислительные методы и программирование: новые вычислительные технологии</a:t>
            </a:r>
          </a:p>
          <a:p>
            <a:r>
              <a:rPr lang="ru-RU" sz="2000" dirty="0"/>
              <a:t>Дискретный анализ и исследование операций</a:t>
            </a:r>
          </a:p>
          <a:p>
            <a:r>
              <a:rPr lang="ru-RU" sz="2000" dirty="0"/>
              <a:t>Доклады Академии Наук</a:t>
            </a:r>
          </a:p>
          <a:p>
            <a:r>
              <a:rPr lang="ru-RU" sz="2000" dirty="0"/>
              <a:t>Журнал вычислительной математики и математической физики</a:t>
            </a:r>
          </a:p>
          <a:p>
            <a:r>
              <a:rPr lang="ru-RU" sz="2000" dirty="0"/>
              <a:t>Записки научных семинаров </a:t>
            </a:r>
            <a:r>
              <a:rPr lang="ru-RU" sz="2000" dirty="0" smtClean="0"/>
              <a:t>ПОМИ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ru-RU" sz="2000" dirty="0"/>
          </a:p>
          <a:p>
            <a:r>
              <a:rPr lang="ru-RU" sz="2000" dirty="0"/>
              <a:t>Известия Российской академии наук. Серия математическая</a:t>
            </a:r>
          </a:p>
          <a:p>
            <a:r>
              <a:rPr lang="ru-RU" sz="2000" dirty="0"/>
              <a:t>Известия Российской академии наук. Теория и системы управления</a:t>
            </a:r>
          </a:p>
          <a:p>
            <a:r>
              <a:rPr lang="ru-RU" sz="2000" dirty="0"/>
              <a:t>Известия Российской академии наук. Механика жидкости и газа</a:t>
            </a:r>
          </a:p>
          <a:p>
            <a:r>
              <a:rPr lang="ru-RU" sz="2000" dirty="0"/>
              <a:t>Известия Российской академии наук. Механика твердого тела</a:t>
            </a:r>
          </a:p>
          <a:p>
            <a:r>
              <a:rPr lang="ru-RU" sz="2000" dirty="0"/>
              <a:t>Математическое моделирование</a:t>
            </a:r>
          </a:p>
          <a:p>
            <a:r>
              <a:rPr lang="ru-RU" sz="2000" dirty="0"/>
              <a:t>Прикладная математика и механика</a:t>
            </a:r>
          </a:p>
          <a:p>
            <a:r>
              <a:rPr lang="ru-RU" sz="2000" dirty="0"/>
              <a:t>Теоретическая и математическая физика</a:t>
            </a:r>
          </a:p>
          <a:p>
            <a:r>
              <a:rPr lang="ru-RU" sz="2000" dirty="0"/>
              <a:t>Труды Математического института им. В.А. Стеклова </a:t>
            </a:r>
            <a:r>
              <a:rPr lang="ru-RU" sz="2000" dirty="0" smtClean="0"/>
              <a:t>РАН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66842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</a:t>
            </a:r>
            <a:r>
              <a:rPr lang="en-US" dirty="0" smtClean="0"/>
              <a:t>Computer Science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271" y="1387929"/>
            <a:ext cx="11838215" cy="5176157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ru-RU" sz="2000" b="1" dirty="0"/>
              <a:t>Журналов категории </a:t>
            </a:r>
            <a:r>
              <a:rPr lang="en-US" sz="2000" b="1" dirty="0"/>
              <a:t>A</a:t>
            </a:r>
            <a:r>
              <a:rPr lang="ru-RU" sz="2000" b="1" dirty="0"/>
              <a:t>1 </a:t>
            </a:r>
            <a:r>
              <a:rPr lang="ru-RU" sz="2000" b="1" dirty="0" smtClean="0"/>
              <a:t>нет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Журналы категории </a:t>
            </a:r>
            <a:r>
              <a:rPr lang="en-US" sz="2000" b="1" dirty="0"/>
              <a:t>A</a:t>
            </a:r>
            <a:r>
              <a:rPr lang="ru-RU" sz="2000" b="1" dirty="0"/>
              <a:t>2</a:t>
            </a:r>
            <a:r>
              <a:rPr lang="ru-RU" sz="2000" dirty="0"/>
              <a:t>:</a:t>
            </a:r>
          </a:p>
          <a:p>
            <a:pPr marL="0" indent="0">
              <a:buNone/>
            </a:pPr>
            <a:r>
              <a:rPr lang="ru-RU" sz="2000" dirty="0"/>
              <a:t>Программирование</a:t>
            </a:r>
          </a:p>
          <a:p>
            <a:pPr marL="0" indent="0">
              <a:buNone/>
            </a:pPr>
            <a:r>
              <a:rPr lang="ru-RU" sz="2000" b="1" dirty="0"/>
              <a:t>Журналы категории </a:t>
            </a:r>
            <a:r>
              <a:rPr lang="en-US" sz="2000" b="1" dirty="0"/>
              <a:t>B</a:t>
            </a:r>
            <a:r>
              <a:rPr lang="ru-RU" sz="2000" dirty="0"/>
              <a:t>:</a:t>
            </a:r>
          </a:p>
          <a:p>
            <a:pPr marL="0" indent="0">
              <a:buNone/>
            </a:pPr>
            <a:r>
              <a:rPr lang="ru-RU" sz="2000" dirty="0"/>
              <a:t>Автоматика и телемеханика </a:t>
            </a:r>
          </a:p>
          <a:p>
            <a:pPr marL="0" indent="0">
              <a:buNone/>
            </a:pPr>
            <a:r>
              <a:rPr lang="ru-RU" sz="2000" dirty="0"/>
              <a:t>Вестник Московского университета. Серия 15: Вычислительная математика и кибернетика</a:t>
            </a:r>
          </a:p>
          <a:p>
            <a:pPr marL="0" indent="0">
              <a:buNone/>
            </a:pPr>
            <a:r>
              <a:rPr lang="ru-RU" sz="2000" dirty="0"/>
              <a:t>Вестник Санкт-Петербургского университета. Серия 10: Прикладная математика. Информатика. Процессы управления</a:t>
            </a:r>
          </a:p>
          <a:p>
            <a:pPr marL="0" indent="0">
              <a:buNone/>
            </a:pPr>
            <a:r>
              <a:rPr lang="ru-RU" sz="2000" dirty="0"/>
              <a:t>Вычислительные методы и программирование: новые вычислительные технологии</a:t>
            </a:r>
          </a:p>
          <a:p>
            <a:pPr marL="0" indent="0">
              <a:buNone/>
            </a:pPr>
            <a:r>
              <a:rPr lang="ru-RU" sz="2000" dirty="0"/>
              <a:t>Дискретная математика</a:t>
            </a:r>
          </a:p>
          <a:p>
            <a:pPr marL="0" indent="0">
              <a:buNone/>
            </a:pPr>
            <a:r>
              <a:rPr lang="ru-RU" sz="2000" dirty="0"/>
              <a:t>Журнал вычислительной математики и математической физики</a:t>
            </a:r>
          </a:p>
          <a:p>
            <a:pPr marL="0" indent="0">
              <a:buNone/>
            </a:pPr>
            <a:r>
              <a:rPr lang="ru-RU" sz="2000" dirty="0"/>
              <a:t>Известия Российской академии наук. Теория и системы управления</a:t>
            </a:r>
          </a:p>
          <a:p>
            <a:pPr marL="0" indent="0">
              <a:buNone/>
            </a:pPr>
            <a:r>
              <a:rPr lang="ru-RU" sz="2000" dirty="0"/>
              <a:t>Научно-технические ведомости Санкт-Петербургского государственного политехнического университета. Информатика. Телекоммуникации. Управление</a:t>
            </a:r>
          </a:p>
          <a:p>
            <a:pPr marL="0" indent="0">
              <a:buNone/>
            </a:pPr>
            <a:r>
              <a:rPr lang="ru-RU" sz="2000" dirty="0"/>
              <a:t>Открытые системы. СУБД</a:t>
            </a:r>
          </a:p>
          <a:p>
            <a:pPr marL="0" indent="0">
              <a:buNone/>
            </a:pPr>
            <a:r>
              <a:rPr lang="ru-RU" sz="2000" dirty="0"/>
              <a:t>Проблемы передачи информации</a:t>
            </a:r>
          </a:p>
          <a:p>
            <a:pPr marL="0" indent="0">
              <a:buNone/>
            </a:pPr>
            <a:r>
              <a:rPr lang="ru-RU" sz="2000" dirty="0"/>
              <a:t>Программная инженерия</a:t>
            </a:r>
          </a:p>
          <a:p>
            <a:pPr marL="0" indent="0">
              <a:buNone/>
            </a:pPr>
            <a:r>
              <a:rPr lang="ru-RU" sz="2000" dirty="0"/>
              <a:t>Труды Института системного программирования РАН</a:t>
            </a:r>
          </a:p>
          <a:p>
            <a:pPr marL="0" indent="0">
              <a:buNone/>
            </a:pPr>
            <a:r>
              <a:rPr lang="ru-RU" sz="2000" dirty="0"/>
              <a:t>Труды СПИИ РАН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2448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Менеджмент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Журналов категории А1 </a:t>
            </a:r>
            <a:r>
              <a:rPr lang="ru-RU" sz="2000" b="1" dirty="0" smtClean="0"/>
              <a:t>нет</a:t>
            </a:r>
            <a:r>
              <a:rPr lang="ru-RU" sz="2000" dirty="0" smtClean="0"/>
              <a:t> 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 smtClean="0"/>
              <a:t>Журналы </a:t>
            </a:r>
            <a:r>
              <a:rPr lang="ru-RU" sz="2000" b="1" dirty="0"/>
              <a:t>категории </a:t>
            </a:r>
            <a:r>
              <a:rPr lang="ru-RU" sz="2000" b="1" dirty="0" smtClean="0"/>
              <a:t>А2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r>
              <a:rPr lang="ru-RU" sz="2000" dirty="0" smtClean="0"/>
              <a:t>Вестник </a:t>
            </a:r>
            <a:r>
              <a:rPr lang="ru-RU" sz="2000" dirty="0"/>
              <a:t>Санкт-Петербургского университета. Серия 8: </a:t>
            </a:r>
            <a:r>
              <a:rPr lang="ru-RU" sz="2000" dirty="0" smtClean="0"/>
              <a:t>Менеджмент</a:t>
            </a:r>
          </a:p>
          <a:p>
            <a:pPr marL="0" indent="0">
              <a:buNone/>
            </a:pPr>
            <a:r>
              <a:rPr lang="ru-RU" sz="2000" dirty="0" smtClean="0"/>
              <a:t>Российский журнал менеджмента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Форсайт</a:t>
            </a:r>
          </a:p>
          <a:p>
            <a:pPr marL="0" indent="0">
              <a:buNone/>
            </a:pPr>
            <a:r>
              <a:rPr lang="ru-RU" sz="2000" b="1" dirty="0"/>
              <a:t>Журналы категории </a:t>
            </a:r>
            <a:r>
              <a:rPr lang="en-US" sz="2000" b="1" dirty="0"/>
              <a:t>B</a:t>
            </a:r>
            <a:r>
              <a:rPr lang="ru-RU" sz="2000" dirty="0"/>
              <a:t>:</a:t>
            </a:r>
          </a:p>
          <a:p>
            <a:pPr marL="0" indent="0">
              <a:buNone/>
            </a:pPr>
            <a:r>
              <a:rPr lang="ru-RU" sz="2000" dirty="0" err="1"/>
              <a:t>Harvard</a:t>
            </a:r>
            <a:r>
              <a:rPr lang="ru-RU" sz="2000" dirty="0"/>
              <a:t> </a:t>
            </a:r>
            <a:r>
              <a:rPr lang="ru-RU" sz="2000" dirty="0" err="1"/>
              <a:t>Business</a:t>
            </a:r>
            <a:r>
              <a:rPr lang="ru-RU" sz="2000" dirty="0"/>
              <a:t> </a:t>
            </a:r>
            <a:r>
              <a:rPr lang="ru-RU" sz="2000" dirty="0" err="1"/>
              <a:t>Review</a:t>
            </a:r>
            <a:r>
              <a:rPr lang="ru-RU" sz="2000" dirty="0"/>
              <a:t> Россия</a:t>
            </a:r>
          </a:p>
          <a:p>
            <a:pPr marL="0" indent="0">
              <a:buNone/>
            </a:pPr>
            <a:r>
              <a:rPr lang="ru-RU" sz="2000" dirty="0"/>
              <a:t>Вопросы экономики</a:t>
            </a:r>
          </a:p>
          <a:p>
            <a:pPr marL="0" indent="0">
              <a:buNone/>
            </a:pPr>
            <a:r>
              <a:rPr lang="ru-RU" sz="2000" dirty="0"/>
              <a:t>Менеджмент в России и за рубежом</a:t>
            </a:r>
          </a:p>
          <a:p>
            <a:pPr marL="0" indent="0">
              <a:buNone/>
            </a:pPr>
            <a:r>
              <a:rPr lang="ru-RU" sz="2000" dirty="0"/>
              <a:t>Общественные науки и современность</a:t>
            </a:r>
          </a:p>
          <a:p>
            <a:pPr marL="0" indent="0">
              <a:buNone/>
            </a:pPr>
            <a:r>
              <a:rPr lang="ru-RU" sz="2000" dirty="0"/>
              <a:t>Проблемы теории и практики управления</a:t>
            </a:r>
          </a:p>
          <a:p>
            <a:pPr marL="0" indent="0">
              <a:buNone/>
            </a:pPr>
            <a:r>
              <a:rPr lang="ru-RU" sz="2000" smtClean="0"/>
              <a:t>ЭКО </a:t>
            </a:r>
            <a:r>
              <a:rPr lang="ru-RU" sz="2000" dirty="0"/>
              <a:t>- Всероссийский экономический журнал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286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Филология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440" y="1327356"/>
            <a:ext cx="11818374" cy="535858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ru-RU" sz="1100" b="1" dirty="0"/>
              <a:t>Журналы категории А1</a:t>
            </a:r>
            <a:r>
              <a:rPr lang="ru-RU" sz="1100" dirty="0"/>
              <a:t>:</a:t>
            </a:r>
          </a:p>
          <a:p>
            <a:pPr marL="0" indent="0">
              <a:buNone/>
            </a:pPr>
            <a:r>
              <a:rPr lang="ru-RU" sz="1100" dirty="0"/>
              <a:t>Новое литературное обозрение</a:t>
            </a:r>
          </a:p>
          <a:p>
            <a:pPr marL="0" indent="0">
              <a:buNone/>
            </a:pPr>
            <a:r>
              <a:rPr lang="ru-RU" sz="1100" dirty="0"/>
              <a:t>Русская литература</a:t>
            </a:r>
          </a:p>
          <a:p>
            <a:pPr marL="0" indent="0">
              <a:buNone/>
            </a:pPr>
            <a:r>
              <a:rPr lang="ru-RU" sz="1100" b="1" dirty="0" smtClean="0"/>
              <a:t>Журналы </a:t>
            </a:r>
            <a:r>
              <a:rPr lang="ru-RU" sz="1100" b="1" dirty="0"/>
              <a:t>категории А2</a:t>
            </a:r>
            <a:r>
              <a:rPr lang="ru-RU" sz="1100" dirty="0"/>
              <a:t>:</a:t>
            </a:r>
          </a:p>
          <a:p>
            <a:pPr marL="0" indent="0">
              <a:buNone/>
            </a:pPr>
            <a:r>
              <a:rPr lang="ru-RU" sz="1100" dirty="0"/>
              <a:t>Вестник Томского государственного университета</a:t>
            </a:r>
          </a:p>
          <a:p>
            <a:pPr marL="0" indent="0">
              <a:buNone/>
            </a:pPr>
            <a:r>
              <a:rPr lang="ru-RU" sz="1100" dirty="0"/>
              <a:t>Известия Российской академии наук. Серия литературы и языка</a:t>
            </a:r>
          </a:p>
          <a:p>
            <a:pPr marL="0" indent="0">
              <a:buNone/>
            </a:pPr>
            <a:r>
              <a:rPr lang="ru-RU" sz="1100" dirty="0"/>
              <a:t>Критика и семиотика</a:t>
            </a:r>
          </a:p>
          <a:p>
            <a:pPr marL="0" indent="0">
              <a:buNone/>
            </a:pPr>
            <a:r>
              <a:rPr lang="ru-RU" sz="1100" dirty="0"/>
              <a:t>Логос</a:t>
            </a:r>
          </a:p>
          <a:p>
            <a:pPr marL="0" indent="0">
              <a:buNone/>
            </a:pPr>
            <a:r>
              <a:rPr lang="ru-RU" sz="1100" dirty="0"/>
              <a:t>Славяноведение</a:t>
            </a:r>
          </a:p>
          <a:p>
            <a:pPr marL="0" indent="0">
              <a:buNone/>
            </a:pPr>
            <a:r>
              <a:rPr lang="ru-RU" sz="1100" dirty="0"/>
              <a:t>Вопросы языкознания</a:t>
            </a:r>
          </a:p>
          <a:p>
            <a:pPr marL="0" indent="0">
              <a:buNone/>
            </a:pPr>
            <a:r>
              <a:rPr lang="ru-RU" sz="1100" b="1" dirty="0"/>
              <a:t>Журналы категории </a:t>
            </a:r>
            <a:r>
              <a:rPr lang="en-US" sz="1100" b="1" dirty="0"/>
              <a:t>B</a:t>
            </a:r>
            <a:r>
              <a:rPr lang="ru-RU" sz="1100" dirty="0"/>
              <a:t>:</a:t>
            </a:r>
          </a:p>
          <a:p>
            <a:pPr marL="0" indent="0">
              <a:buNone/>
            </a:pPr>
            <a:r>
              <a:rPr lang="ru-RU" sz="1100" dirty="0" err="1"/>
              <a:t>Slovêne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Вестник Воронежского государственного университета. Серия: Филология. Журналистика</a:t>
            </a:r>
          </a:p>
          <a:p>
            <a:pPr marL="0" indent="0">
              <a:buNone/>
            </a:pPr>
            <a:r>
              <a:rPr lang="ru-RU" sz="1100" dirty="0"/>
              <a:t>Вестник Литературного института имени А.М. Горького</a:t>
            </a:r>
          </a:p>
          <a:p>
            <a:pPr marL="0" indent="0">
              <a:buNone/>
            </a:pPr>
            <a:r>
              <a:rPr lang="ru-RU" sz="1100" dirty="0"/>
              <a:t>Вестник Московского университета. Серия 9: Филология</a:t>
            </a:r>
          </a:p>
          <a:p>
            <a:pPr marL="0" indent="0">
              <a:buNone/>
            </a:pPr>
            <a:r>
              <a:rPr lang="ru-RU" sz="1100" dirty="0"/>
              <a:t>Вестник Московского университета. Серия 10. Журналистика</a:t>
            </a:r>
          </a:p>
          <a:p>
            <a:pPr marL="0" indent="0">
              <a:buNone/>
            </a:pPr>
            <a:r>
              <a:rPr lang="ru-RU" sz="1100" dirty="0"/>
              <a:t>Вестник Пермского университета. Российская и зарубежная филология</a:t>
            </a:r>
          </a:p>
          <a:p>
            <a:pPr marL="0" indent="0">
              <a:buNone/>
            </a:pPr>
            <a:r>
              <a:rPr lang="ru-RU" sz="1100" dirty="0"/>
              <a:t>Вестник Православного Свято-</a:t>
            </a:r>
            <a:r>
              <a:rPr lang="ru-RU" sz="1100" dirty="0" err="1"/>
              <a:t>Тихоновского</a:t>
            </a:r>
            <a:r>
              <a:rPr lang="ru-RU" sz="1100" dirty="0"/>
              <a:t> гуманитарного университета. Серия 3: Филология</a:t>
            </a:r>
          </a:p>
          <a:p>
            <a:pPr marL="0" indent="0">
              <a:buNone/>
            </a:pPr>
            <a:r>
              <a:rPr lang="ru-RU" sz="1100" dirty="0"/>
              <a:t>Вестник Российского государственного гуманитарного университета</a:t>
            </a:r>
          </a:p>
          <a:p>
            <a:pPr marL="0" indent="0">
              <a:buNone/>
            </a:pPr>
            <a:r>
              <a:rPr lang="ru-RU" sz="1100" dirty="0"/>
              <a:t>Вестник Санкт-Петербургского университета. Серия 9: Филология. Востоковедение. Журналистика</a:t>
            </a:r>
          </a:p>
          <a:p>
            <a:pPr marL="0" indent="0">
              <a:buNone/>
            </a:pPr>
            <a:r>
              <a:rPr lang="ru-RU" sz="1100" dirty="0"/>
              <a:t>Вопросы литературы</a:t>
            </a:r>
          </a:p>
          <a:p>
            <a:pPr marL="0" indent="0">
              <a:buNone/>
            </a:pPr>
            <a:r>
              <a:rPr lang="ru-RU" sz="1100" dirty="0"/>
              <a:t>Вопросы филологии</a:t>
            </a:r>
          </a:p>
          <a:p>
            <a:pPr marL="0" indent="0">
              <a:buNone/>
            </a:pPr>
            <a:r>
              <a:rPr lang="ru-RU" sz="1100" dirty="0"/>
              <a:t>Древняя Русь. Вопросы медиевистики</a:t>
            </a:r>
          </a:p>
          <a:p>
            <a:pPr marL="0" indent="0">
              <a:buNone/>
            </a:pPr>
            <a:r>
              <a:rPr lang="ru-RU" sz="1100" dirty="0"/>
              <a:t>Известия Волгоградского государственного педагогического университета. Серия: Филологические науки</a:t>
            </a:r>
          </a:p>
          <a:p>
            <a:pPr marL="0" indent="0">
              <a:buNone/>
            </a:pPr>
            <a:r>
              <a:rPr lang="ru-RU" sz="1100" dirty="0"/>
              <a:t>Известия Уральского федерального университета. Серия 2: Гуманитарные науки</a:t>
            </a:r>
          </a:p>
          <a:p>
            <a:pPr marL="0" indent="0">
              <a:buNone/>
            </a:pPr>
            <a:r>
              <a:rPr lang="ru-RU" sz="1100" dirty="0"/>
              <a:t>Известия Южного федерального университета. Филологические науки</a:t>
            </a:r>
          </a:p>
          <a:p>
            <a:pPr marL="0" indent="0">
              <a:buNone/>
            </a:pPr>
            <a:r>
              <a:rPr lang="ru-RU" sz="1100" dirty="0"/>
              <a:t>Лабиринт</a:t>
            </a:r>
          </a:p>
          <a:p>
            <a:pPr marL="0" indent="0">
              <a:buNone/>
            </a:pPr>
            <a:r>
              <a:rPr lang="ru-RU" sz="1100" dirty="0"/>
              <a:t>Литература в школе</a:t>
            </a:r>
          </a:p>
          <a:p>
            <a:pPr marL="0" indent="0">
              <a:buNone/>
            </a:pPr>
            <a:r>
              <a:rPr lang="ru-RU" sz="1100" dirty="0"/>
              <a:t>Литературоведческий журнал</a:t>
            </a:r>
          </a:p>
          <a:p>
            <a:pPr marL="0" indent="0">
              <a:buNone/>
            </a:pPr>
            <a:r>
              <a:rPr lang="ru-RU" sz="1100" dirty="0"/>
              <a:t>Новый филологический вестник </a:t>
            </a:r>
          </a:p>
          <a:p>
            <a:pPr marL="0" indent="0">
              <a:buNone/>
            </a:pPr>
            <a:r>
              <a:rPr lang="ru-RU" sz="1100" dirty="0"/>
              <a:t>Отечественные записки</a:t>
            </a:r>
          </a:p>
          <a:p>
            <a:pPr marL="0" indent="0">
              <a:buNone/>
            </a:pPr>
            <a:r>
              <a:rPr lang="ru-RU" sz="1100" dirty="0"/>
              <a:t>Русская речь</a:t>
            </a:r>
          </a:p>
          <a:p>
            <a:pPr marL="0" indent="0">
              <a:buNone/>
            </a:pPr>
            <a:r>
              <a:rPr lang="ru-RU" sz="1100" dirty="0"/>
              <a:t>Русская словесность</a:t>
            </a:r>
          </a:p>
          <a:p>
            <a:pPr marL="0" indent="0">
              <a:buNone/>
            </a:pPr>
            <a:r>
              <a:rPr lang="ru-RU" sz="1100" dirty="0"/>
              <a:t>Русский язык в научном освещении</a:t>
            </a:r>
          </a:p>
          <a:p>
            <a:pPr marL="0" indent="0">
              <a:buNone/>
            </a:pPr>
            <a:r>
              <a:rPr lang="ru-RU" sz="1100" dirty="0"/>
              <a:t>Сибирский филологический журнал</a:t>
            </a:r>
          </a:p>
          <a:p>
            <a:pPr marL="0" indent="0">
              <a:buNone/>
            </a:pPr>
            <a:r>
              <a:rPr lang="ru-RU" sz="1100" dirty="0"/>
              <a:t>Филологические науки (Научные доклады высшей школы)</a:t>
            </a:r>
          </a:p>
          <a:p>
            <a:pPr marL="0" indent="0">
              <a:buNone/>
            </a:pP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118934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Право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914" y="1355271"/>
            <a:ext cx="11898085" cy="5355772"/>
          </a:xfrm>
        </p:spPr>
        <p:txBody>
          <a:bodyPr numCol="3"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Журналов </a:t>
            </a:r>
            <a:r>
              <a:rPr lang="ru-RU" b="1" dirty="0"/>
              <a:t>категории А1 нет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/>
              <a:t>Журналы категории А2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Журнал российского права</a:t>
            </a:r>
          </a:p>
          <a:p>
            <a:pPr marL="0" indent="0">
              <a:buNone/>
            </a:pPr>
            <a:r>
              <a:rPr lang="ru-RU" dirty="0"/>
              <a:t>Журнал зарубежного законодательства и сравнительного правоведения</a:t>
            </a:r>
          </a:p>
          <a:p>
            <a:pPr marL="0" indent="0">
              <a:buNone/>
            </a:pPr>
            <a:r>
              <a:rPr lang="ru-RU" b="1" dirty="0" smtClean="0"/>
              <a:t>Журналы категории</a:t>
            </a:r>
            <a:r>
              <a:rPr lang="en-US" b="1" dirty="0" smtClean="0"/>
              <a:t> B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Kutafin</a:t>
            </a:r>
            <a:r>
              <a:rPr lang="en-US" dirty="0" smtClean="0"/>
              <a:t> </a:t>
            </a:r>
            <a:r>
              <a:rPr lang="en-US" dirty="0"/>
              <a:t>University Law Review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Lex </a:t>
            </a:r>
            <a:r>
              <a:rPr lang="en-US" dirty="0" err="1"/>
              <a:t>Russica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Аграрное и земельное право</a:t>
            </a:r>
          </a:p>
          <a:p>
            <a:pPr marL="0" indent="0">
              <a:buNone/>
            </a:pPr>
            <a:r>
              <a:rPr lang="ru-RU" dirty="0"/>
              <a:t>Административное и муниципальное право</a:t>
            </a:r>
          </a:p>
          <a:p>
            <a:pPr marL="0" indent="0">
              <a:buNone/>
            </a:pPr>
            <a:r>
              <a:rPr lang="ru-RU" dirty="0"/>
              <a:t>Административное право и процесс </a:t>
            </a:r>
          </a:p>
          <a:p>
            <a:pPr marL="0" indent="0">
              <a:buNone/>
            </a:pPr>
            <a:r>
              <a:rPr lang="ru-RU" dirty="0"/>
              <a:t>Актуальные проблемы российского права</a:t>
            </a:r>
          </a:p>
          <a:p>
            <a:pPr marL="0" indent="0">
              <a:buNone/>
            </a:pPr>
            <a:r>
              <a:rPr lang="ru-RU" dirty="0"/>
              <a:t>Банковское право</a:t>
            </a:r>
          </a:p>
          <a:p>
            <a:pPr marL="0" indent="0">
              <a:buNone/>
            </a:pPr>
            <a:r>
              <a:rPr lang="ru-RU" dirty="0"/>
              <a:t>Вестник Высшего арбитражного суда Российской Федерации</a:t>
            </a:r>
          </a:p>
          <a:p>
            <a:pPr marL="0" indent="0">
              <a:buNone/>
            </a:pPr>
            <a:r>
              <a:rPr lang="ru-RU" dirty="0"/>
              <a:t>Вестник гражданского права</a:t>
            </a:r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11: Право</a:t>
            </a:r>
          </a:p>
          <a:p>
            <a:pPr marL="0" indent="0">
              <a:buNone/>
            </a:pPr>
            <a:r>
              <a:rPr lang="ru-RU" dirty="0"/>
              <a:t>Вестник Санкт-Петербургского университета. Серия 14. Право</a:t>
            </a:r>
          </a:p>
          <a:p>
            <a:pPr marL="0" indent="0">
              <a:buNone/>
            </a:pPr>
            <a:r>
              <a:rPr lang="ru-RU" dirty="0"/>
              <a:t>Вестник Саратовской государственной юридической академии</a:t>
            </a:r>
          </a:p>
          <a:p>
            <a:pPr marL="0" indent="0">
              <a:buNone/>
            </a:pPr>
            <a:r>
              <a:rPr lang="ru-RU" dirty="0"/>
              <a:t>Вопросы правоведения</a:t>
            </a:r>
          </a:p>
          <a:p>
            <a:pPr marL="0" indent="0">
              <a:buNone/>
            </a:pPr>
            <a:r>
              <a:rPr lang="ru-RU" dirty="0"/>
              <a:t>Вопросы экономики и права</a:t>
            </a:r>
          </a:p>
          <a:p>
            <a:pPr marL="0" indent="0">
              <a:buNone/>
            </a:pPr>
            <a:r>
              <a:rPr lang="ru-RU" dirty="0"/>
              <a:t>Государственная власть и местное самоуправление</a:t>
            </a:r>
          </a:p>
          <a:p>
            <a:pPr marL="0" indent="0">
              <a:buNone/>
            </a:pPr>
            <a:r>
              <a:rPr lang="ru-RU" dirty="0"/>
              <a:t>Государство и право</a:t>
            </a:r>
          </a:p>
          <a:p>
            <a:pPr marL="0" indent="0">
              <a:buNone/>
            </a:pPr>
            <a:r>
              <a:rPr lang="ru-RU" dirty="0"/>
              <a:t>Гражданин и право</a:t>
            </a:r>
          </a:p>
          <a:p>
            <a:pPr marL="0" indent="0">
              <a:buNone/>
            </a:pPr>
            <a:r>
              <a:rPr lang="ru-RU" dirty="0"/>
              <a:t>Евразийский юридический журнал</a:t>
            </a:r>
          </a:p>
          <a:p>
            <a:pPr marL="0" indent="0">
              <a:buNone/>
            </a:pPr>
            <a:r>
              <a:rPr lang="ru-RU" dirty="0"/>
              <a:t>Журнал конституционного правосудия</a:t>
            </a:r>
          </a:p>
          <a:p>
            <a:pPr marL="0" indent="0">
              <a:buNone/>
            </a:pPr>
            <a:r>
              <a:rPr lang="ru-RU" dirty="0"/>
              <a:t>Журнал международного частного права</a:t>
            </a:r>
          </a:p>
          <a:p>
            <a:pPr marL="0" indent="0">
              <a:buNone/>
            </a:pPr>
            <a:r>
              <a:rPr lang="ru-RU" dirty="0"/>
              <a:t>Закон</a:t>
            </a:r>
          </a:p>
          <a:p>
            <a:pPr marL="0" indent="0">
              <a:buNone/>
            </a:pPr>
            <a:r>
              <a:rPr lang="ru-RU" dirty="0"/>
              <a:t>Законность</a:t>
            </a:r>
          </a:p>
          <a:p>
            <a:pPr marL="0" indent="0">
              <a:buNone/>
            </a:pPr>
            <a:r>
              <a:rPr lang="ru-RU" dirty="0"/>
              <a:t>Законодательство</a:t>
            </a:r>
          </a:p>
          <a:p>
            <a:pPr marL="0" indent="0">
              <a:buNone/>
            </a:pPr>
            <a:r>
              <a:rPr lang="ru-RU" dirty="0"/>
              <a:t>Законодательство и экономика</a:t>
            </a:r>
          </a:p>
          <a:p>
            <a:pPr marL="0" indent="0">
              <a:buNone/>
            </a:pPr>
            <a:r>
              <a:rPr lang="ru-RU" dirty="0"/>
              <a:t>Законы России: опыт, анализ, практика</a:t>
            </a:r>
          </a:p>
          <a:p>
            <a:pPr marL="0" indent="0">
              <a:buNone/>
            </a:pPr>
            <a:r>
              <a:rPr lang="ru-RU" dirty="0"/>
              <a:t>Известия высших учебных заведений. Правоведение</a:t>
            </a:r>
          </a:p>
          <a:p>
            <a:pPr marL="0" indent="0">
              <a:buNone/>
            </a:pPr>
            <a:r>
              <a:rPr lang="ru-RU" dirty="0"/>
              <a:t>Информационное право</a:t>
            </a:r>
          </a:p>
          <a:p>
            <a:pPr marL="0" indent="0">
              <a:buNone/>
            </a:pPr>
            <a:r>
              <a:rPr lang="ru-RU" dirty="0"/>
              <a:t>История государства и права</a:t>
            </a:r>
          </a:p>
          <a:p>
            <a:pPr marL="0" indent="0">
              <a:buNone/>
            </a:pPr>
            <a:r>
              <a:rPr lang="ru-RU" dirty="0"/>
              <a:t>Конституционное и муниципальное право</a:t>
            </a:r>
          </a:p>
          <a:p>
            <a:pPr marL="0" indent="0">
              <a:buNone/>
            </a:pPr>
            <a:r>
              <a:rPr lang="ru-RU" dirty="0"/>
              <a:t>Криминологический журнал БГУЭП</a:t>
            </a:r>
          </a:p>
          <a:p>
            <a:pPr marL="0" indent="0">
              <a:buNone/>
            </a:pPr>
            <a:r>
              <a:rPr lang="ru-RU" dirty="0"/>
              <a:t>Международное право - </a:t>
            </a:r>
            <a:r>
              <a:rPr lang="ru-RU" dirty="0" err="1"/>
              <a:t>International</a:t>
            </a:r>
            <a:r>
              <a:rPr lang="ru-RU" dirty="0"/>
              <a:t> </a:t>
            </a:r>
            <a:r>
              <a:rPr lang="ru-RU" dirty="0" err="1"/>
              <a:t>Law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Международное публичное и частное право</a:t>
            </a:r>
          </a:p>
          <a:p>
            <a:pPr marL="0" indent="0">
              <a:buNone/>
            </a:pPr>
            <a:r>
              <a:rPr lang="ru-RU" dirty="0"/>
              <a:t>Московский журнал международного права</a:t>
            </a:r>
          </a:p>
          <a:p>
            <a:pPr marL="0" indent="0">
              <a:buNone/>
            </a:pPr>
            <a:r>
              <a:rPr lang="ru-RU" dirty="0"/>
              <a:t>Налоги</a:t>
            </a:r>
          </a:p>
          <a:p>
            <a:pPr marL="0" indent="0">
              <a:buNone/>
            </a:pPr>
            <a:r>
              <a:rPr lang="ru-RU" dirty="0"/>
              <a:t>Налоги и налогообложение</a:t>
            </a:r>
          </a:p>
          <a:p>
            <a:pPr marL="0" indent="0">
              <a:buNone/>
            </a:pPr>
            <a:r>
              <a:rPr lang="ru-RU" dirty="0"/>
              <a:t>Налоги и финансовое право</a:t>
            </a:r>
          </a:p>
          <a:p>
            <a:pPr marL="0" indent="0">
              <a:buNone/>
            </a:pPr>
            <a:r>
              <a:rPr lang="ru-RU" dirty="0" err="1"/>
              <a:t>Налоговед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Правовая политика и правовая жизнь</a:t>
            </a:r>
          </a:p>
          <a:p>
            <a:pPr marL="0" indent="0">
              <a:buNone/>
            </a:pPr>
            <a:r>
              <a:rPr lang="ru-RU" dirty="0"/>
              <a:t>Право. Журнал Высшей школы экономики</a:t>
            </a:r>
          </a:p>
          <a:p>
            <a:pPr marL="0" indent="0">
              <a:buNone/>
            </a:pPr>
            <a:r>
              <a:rPr lang="ru-RU" dirty="0"/>
              <a:t>Право и государство: теория и практика</a:t>
            </a:r>
          </a:p>
          <a:p>
            <a:pPr marL="0" indent="0">
              <a:buNone/>
            </a:pPr>
            <a:r>
              <a:rPr lang="ru-RU" dirty="0"/>
              <a:t>Право и экономика</a:t>
            </a:r>
          </a:p>
          <a:p>
            <a:pPr marL="0" indent="0">
              <a:buNone/>
            </a:pPr>
            <a:r>
              <a:rPr lang="ru-RU" dirty="0"/>
              <a:t>Предпринимательское право</a:t>
            </a:r>
          </a:p>
          <a:p>
            <a:pPr marL="0" indent="0">
              <a:buNone/>
            </a:pPr>
            <a:r>
              <a:rPr lang="ru-RU" dirty="0"/>
              <a:t>Российская юстиция</a:t>
            </a:r>
          </a:p>
          <a:p>
            <a:pPr marL="0" indent="0">
              <a:buNone/>
            </a:pPr>
            <a:r>
              <a:rPr lang="ru-RU" dirty="0"/>
              <a:t>Российский юридический журнал</a:t>
            </a:r>
          </a:p>
          <a:p>
            <a:pPr marL="0" indent="0">
              <a:buNone/>
            </a:pPr>
            <a:r>
              <a:rPr lang="ru-RU" dirty="0"/>
              <a:t>Российское правосудие</a:t>
            </a:r>
          </a:p>
          <a:p>
            <a:pPr marL="0" indent="0">
              <a:buNone/>
            </a:pPr>
            <a:r>
              <a:rPr lang="ru-RU" dirty="0"/>
              <a:t>Современное право</a:t>
            </a:r>
          </a:p>
          <a:p>
            <a:pPr marL="0" indent="0">
              <a:buNone/>
            </a:pPr>
            <a:r>
              <a:rPr lang="ru-RU" dirty="0"/>
              <a:t>Сравнительное конституционное обозрение</a:t>
            </a:r>
          </a:p>
          <a:p>
            <a:pPr marL="0" indent="0">
              <a:buNone/>
            </a:pPr>
            <a:r>
              <a:rPr lang="ru-RU" dirty="0"/>
              <a:t>Трудовое право</a:t>
            </a:r>
          </a:p>
          <a:p>
            <a:pPr marL="0" indent="0">
              <a:buNone/>
            </a:pPr>
            <a:r>
              <a:rPr lang="ru-RU" dirty="0"/>
              <a:t>Уголовное право</a:t>
            </a:r>
          </a:p>
          <a:p>
            <a:pPr marL="0" indent="0">
              <a:buNone/>
            </a:pPr>
            <a:r>
              <a:rPr lang="ru-RU" dirty="0"/>
              <a:t>Философия права</a:t>
            </a:r>
          </a:p>
          <a:p>
            <a:pPr marL="0" indent="0">
              <a:buNone/>
            </a:pPr>
            <a:r>
              <a:rPr lang="ru-RU" dirty="0"/>
              <a:t>Хозяйство и право</a:t>
            </a:r>
          </a:p>
          <a:p>
            <a:pPr marL="0" indent="0">
              <a:buNone/>
            </a:pPr>
            <a:r>
              <a:rPr lang="ru-RU" dirty="0"/>
              <a:t>Черные дыры в Российском законодательстве</a:t>
            </a:r>
          </a:p>
          <a:p>
            <a:pPr marL="0" indent="0">
              <a:buNone/>
            </a:pPr>
            <a:r>
              <a:rPr lang="ru-RU" dirty="0"/>
              <a:t>Юридический мир</a:t>
            </a:r>
          </a:p>
          <a:p>
            <a:pPr marL="0" indent="0">
              <a:buNone/>
            </a:pPr>
            <a:r>
              <a:rPr lang="ru-RU" dirty="0"/>
              <a:t>Юридическое образование и наука</a:t>
            </a:r>
          </a:p>
          <a:p>
            <a:pPr marL="0" indent="0">
              <a:buNone/>
            </a:pPr>
            <a:r>
              <a:rPr lang="ru-RU" dirty="0"/>
              <a:t>Юрист</a:t>
            </a:r>
          </a:p>
          <a:p>
            <a:pPr marL="0" indent="0">
              <a:buNone/>
            </a:pPr>
            <a:r>
              <a:rPr lang="ru-RU" dirty="0"/>
              <a:t>Экологическое право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2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Истоки и смысл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Ранжированные списки журналов необходимы для оценки публикационной активности сотрудников и подразделений и стратегического планирования</a:t>
            </a:r>
          </a:p>
          <a:p>
            <a:r>
              <a:rPr lang="ru-RU" dirty="0" smtClean="0"/>
              <a:t>Существующих списков (</a:t>
            </a:r>
            <a:r>
              <a:rPr lang="en-US" dirty="0" err="1" smtClean="0"/>
              <a:t>WoS</a:t>
            </a:r>
            <a:r>
              <a:rPr lang="en-US" dirty="0" smtClean="0"/>
              <a:t>, Scopus, </a:t>
            </a:r>
            <a:r>
              <a:rPr lang="ru-RU" dirty="0" smtClean="0"/>
              <a:t>ВАК, РИНЦ</a:t>
            </a:r>
            <a:r>
              <a:rPr lang="en-US" dirty="0" smtClean="0"/>
              <a:t> etc.</a:t>
            </a:r>
            <a:r>
              <a:rPr lang="ru-RU" dirty="0" smtClean="0"/>
              <a:t>) для этого недостаточно</a:t>
            </a:r>
            <a:endParaRPr lang="en-US" dirty="0" smtClean="0"/>
          </a:p>
          <a:p>
            <a:r>
              <a:rPr lang="ru-RU" dirty="0" smtClean="0"/>
              <a:t>Решено сформировать списки по приоритетным для ВШЭ направлениям, для которых менее </a:t>
            </a:r>
            <a:r>
              <a:rPr lang="ru-RU" dirty="0" err="1" smtClean="0"/>
              <a:t>релевантны</a:t>
            </a:r>
            <a:r>
              <a:rPr lang="ru-RU" dirty="0" smtClean="0"/>
              <a:t> данные иностранных </a:t>
            </a:r>
            <a:r>
              <a:rPr lang="ru-RU" dirty="0" err="1" smtClean="0"/>
              <a:t>библиометрических</a:t>
            </a:r>
            <a:r>
              <a:rPr lang="ru-RU" dirty="0" smtClean="0"/>
              <a:t> систем</a:t>
            </a:r>
          </a:p>
          <a:p>
            <a:r>
              <a:rPr lang="ru-RU" dirty="0" smtClean="0"/>
              <a:t>Методика: двухуровневый подбор экспертов, формализованная анкета с закрытыми вопросами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5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Философия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913" y="1453243"/>
            <a:ext cx="11723915" cy="527412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Журналы категории </a:t>
            </a:r>
            <a:r>
              <a:rPr lang="en-US" b="1" dirty="0"/>
              <a:t>A</a:t>
            </a:r>
            <a:r>
              <a:rPr lang="ru-RU" b="1" dirty="0"/>
              <a:t>1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Вопросы философии. </a:t>
            </a:r>
          </a:p>
          <a:p>
            <a:pPr marL="0" indent="0">
              <a:buNone/>
            </a:pPr>
            <a:r>
              <a:rPr lang="ru-RU" b="1" dirty="0"/>
              <a:t>Журналы категории А2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err="1"/>
              <a:t>Scholae</a:t>
            </a:r>
            <a:r>
              <a:rPr lang="ru-RU" dirty="0"/>
              <a:t>. Философское </a:t>
            </a:r>
            <a:r>
              <a:rPr lang="ru-RU" dirty="0" err="1"/>
              <a:t>антиковедение</a:t>
            </a:r>
            <a:r>
              <a:rPr lang="ru-RU" dirty="0"/>
              <a:t> и классическая традиция</a:t>
            </a:r>
          </a:p>
          <a:p>
            <a:pPr marL="0" indent="0">
              <a:buNone/>
            </a:pPr>
            <a:r>
              <a:rPr lang="ru-RU" dirty="0"/>
              <a:t>Эпистемология и философия науки</a:t>
            </a:r>
          </a:p>
          <a:p>
            <a:pPr marL="0" indent="0">
              <a:buNone/>
            </a:pPr>
            <a:r>
              <a:rPr lang="ru-RU" b="1" dirty="0"/>
              <a:t>Журналы категории </a:t>
            </a:r>
            <a:r>
              <a:rPr lang="en-US" b="1" dirty="0"/>
              <a:t>B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err="1"/>
              <a:t>Credo</a:t>
            </a:r>
            <a:r>
              <a:rPr lang="ru-RU" dirty="0"/>
              <a:t> </a:t>
            </a:r>
            <a:r>
              <a:rPr lang="ru-RU" dirty="0" err="1"/>
              <a:t>new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H</a:t>
            </a:r>
            <a:r>
              <a:rPr lang="ru-RU" dirty="0" err="1"/>
              <a:t>orizon</a:t>
            </a:r>
            <a:r>
              <a:rPr lang="ru-RU" dirty="0"/>
              <a:t>. Феноменологические исследования</a:t>
            </a:r>
          </a:p>
          <a:p>
            <a:pPr marL="0" indent="0">
              <a:buNone/>
            </a:pPr>
            <a:r>
              <a:rPr lang="ru-RU" dirty="0"/>
              <a:t>NB: Философские исследования</a:t>
            </a:r>
          </a:p>
          <a:p>
            <a:pPr marL="0" indent="0">
              <a:buNone/>
            </a:pPr>
            <a:r>
              <a:rPr lang="ru-RU" dirty="0" err="1"/>
              <a:t>Vox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Вестник Ленинградского государственного университета имени А. С. Пушкина. Серия Философия</a:t>
            </a:r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7: Философия</a:t>
            </a:r>
          </a:p>
          <a:p>
            <a:pPr marL="0" indent="0">
              <a:buNone/>
            </a:pPr>
            <a:r>
              <a:rPr lang="ru-RU" dirty="0"/>
              <a:t>Вестник Новосибирского государственного университета. Серия: Философия</a:t>
            </a:r>
          </a:p>
          <a:p>
            <a:pPr marL="0" indent="0">
              <a:buNone/>
            </a:pPr>
            <a:r>
              <a:rPr lang="ru-RU" dirty="0"/>
              <a:t>Вестник Православного Свято-</a:t>
            </a:r>
            <a:r>
              <a:rPr lang="ru-RU" dirty="0" err="1"/>
              <a:t>Тихоновского</a:t>
            </a:r>
            <a:r>
              <a:rPr lang="ru-RU" dirty="0"/>
              <a:t> гуманитарного университета. Серия 1: Богословие. Философия</a:t>
            </a:r>
          </a:p>
          <a:p>
            <a:pPr marL="0" indent="0">
              <a:buNone/>
            </a:pPr>
            <a:r>
              <a:rPr lang="ru-RU" dirty="0"/>
              <a:t>Вестник Российского государственного гуманитарного университета</a:t>
            </a:r>
          </a:p>
          <a:p>
            <a:pPr marL="0" indent="0">
              <a:buNone/>
            </a:pPr>
            <a:r>
              <a:rPr lang="ru-RU" dirty="0"/>
              <a:t>Вестник Российского университета дружбы народов. Серия: Философия</a:t>
            </a:r>
          </a:p>
          <a:p>
            <a:pPr marL="0" indent="0">
              <a:buNone/>
            </a:pPr>
            <a:r>
              <a:rPr lang="ru-RU" dirty="0"/>
              <a:t>Вестник Самарской гуманитарной академии Серия «Философия. Филология»</a:t>
            </a:r>
          </a:p>
          <a:p>
            <a:pPr marL="0" indent="0">
              <a:buNone/>
            </a:pPr>
            <a:r>
              <a:rPr lang="ru-RU" dirty="0"/>
              <a:t>Вестник Санкт-Петербургского университета. Серия 17: Философия. </a:t>
            </a:r>
            <a:r>
              <a:rPr lang="ru-RU" dirty="0" err="1"/>
              <a:t>Конфликтология</a:t>
            </a:r>
            <a:r>
              <a:rPr lang="ru-RU" dirty="0"/>
              <a:t>. Культурология. Религиоведение</a:t>
            </a:r>
          </a:p>
          <a:p>
            <a:pPr marL="0" indent="0">
              <a:buNone/>
            </a:pPr>
            <a:r>
              <a:rPr lang="ru-RU" dirty="0"/>
              <a:t>Вестник Санкт-Петербургского университета. Серия 6: Философия. Культурология. Политология. Право. Международные отношения</a:t>
            </a:r>
          </a:p>
          <a:p>
            <a:pPr marL="0" indent="0">
              <a:buNone/>
            </a:pPr>
            <a:r>
              <a:rPr lang="ru-RU" dirty="0"/>
              <a:t>Вестник Томского государственного университета. Философия. Социология. Политология</a:t>
            </a:r>
          </a:p>
          <a:p>
            <a:pPr marL="0" indent="0">
              <a:buNone/>
            </a:pPr>
            <a:r>
              <a:rPr lang="ru-RU" dirty="0"/>
              <a:t>Восток</a:t>
            </a:r>
          </a:p>
          <a:p>
            <a:pPr marL="0" indent="0">
              <a:buNone/>
            </a:pPr>
            <a:r>
              <a:rPr lang="ru-RU" dirty="0"/>
              <a:t>Кантовский сборник</a:t>
            </a:r>
          </a:p>
          <a:p>
            <a:pPr marL="0" indent="0">
              <a:buNone/>
            </a:pPr>
            <a:r>
              <a:rPr lang="ru-RU" dirty="0"/>
              <a:t>Логос</a:t>
            </a:r>
          </a:p>
          <a:p>
            <a:pPr marL="0" indent="0">
              <a:buNone/>
            </a:pPr>
            <a:r>
              <a:rPr lang="ru-RU" dirty="0"/>
              <a:t>Мысль. Журнал Петербургского философского общества</a:t>
            </a:r>
          </a:p>
          <a:p>
            <a:pPr marL="0" indent="0">
              <a:buNone/>
            </a:pPr>
            <a:r>
              <a:rPr lang="ru-RU" dirty="0"/>
              <a:t>Неприкосновенный запас. Дебаты о политике и культуре</a:t>
            </a:r>
          </a:p>
          <a:p>
            <a:pPr marL="0" indent="0">
              <a:buNone/>
            </a:pPr>
            <a:r>
              <a:rPr lang="ru-RU" dirty="0"/>
              <a:t>Общественные науки и современность</a:t>
            </a:r>
          </a:p>
          <a:p>
            <a:pPr marL="0" indent="0">
              <a:buNone/>
            </a:pPr>
            <a:r>
              <a:rPr lang="ru-RU" dirty="0"/>
              <a:t>Религиоведение</a:t>
            </a:r>
          </a:p>
          <a:p>
            <a:pPr marL="0" indent="0">
              <a:buNone/>
            </a:pPr>
            <a:r>
              <a:rPr lang="ru-RU" dirty="0"/>
              <a:t>Символ</a:t>
            </a:r>
          </a:p>
          <a:p>
            <a:pPr marL="0" indent="0">
              <a:buNone/>
            </a:pPr>
            <a:r>
              <a:rPr lang="ru-RU" dirty="0"/>
              <a:t>Сократ</a:t>
            </a:r>
          </a:p>
          <a:p>
            <a:pPr marL="0" indent="0">
              <a:buNone/>
            </a:pPr>
            <a:r>
              <a:rPr lang="ru-RU" dirty="0" err="1"/>
              <a:t>Соловьевские</a:t>
            </a:r>
            <a:r>
              <a:rPr lang="ru-RU" dirty="0"/>
              <a:t> исследования</a:t>
            </a:r>
          </a:p>
          <a:p>
            <a:pPr marL="0" indent="0">
              <a:buNone/>
            </a:pPr>
            <a:r>
              <a:rPr lang="ru-RU" dirty="0"/>
              <a:t>Философия и культура</a:t>
            </a:r>
          </a:p>
          <a:p>
            <a:pPr marL="0" indent="0">
              <a:buNone/>
            </a:pPr>
            <a:r>
              <a:rPr lang="ru-RU" dirty="0"/>
              <a:t>Философия науки</a:t>
            </a:r>
          </a:p>
          <a:p>
            <a:pPr marL="0" indent="0">
              <a:buNone/>
            </a:pPr>
            <a:r>
              <a:rPr lang="ru-RU" dirty="0"/>
              <a:t>Философские науки</a:t>
            </a:r>
          </a:p>
          <a:p>
            <a:pPr marL="0" indent="0">
              <a:buNone/>
            </a:pPr>
            <a:r>
              <a:rPr lang="ru-RU" dirty="0"/>
              <a:t>Философия и общество</a:t>
            </a:r>
          </a:p>
          <a:p>
            <a:pPr marL="0" indent="0">
              <a:buNone/>
            </a:pPr>
            <a:r>
              <a:rPr lang="ru-RU" dirty="0"/>
              <a:t>Философский журнал</a:t>
            </a:r>
          </a:p>
          <a:p>
            <a:pPr marL="0" indent="0">
              <a:buNone/>
            </a:pPr>
            <a:r>
              <a:rPr lang="ru-RU" dirty="0"/>
              <a:t>Человек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530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Политология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371600"/>
            <a:ext cx="11772900" cy="5339443"/>
          </a:xfrm>
        </p:spPr>
        <p:txBody>
          <a:bodyPr numCol="3"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Журналы категории А1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Полис (Политические исследования)</a:t>
            </a:r>
          </a:p>
          <a:p>
            <a:pPr marL="0" indent="0">
              <a:buNone/>
            </a:pPr>
            <a:r>
              <a:rPr lang="ru-RU" b="1" dirty="0"/>
              <a:t>Журналы категории А2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fr-FR" dirty="0"/>
              <a:t>Pro et Contra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Международные процессы</a:t>
            </a:r>
          </a:p>
          <a:p>
            <a:pPr marL="0" indent="0">
              <a:buNone/>
            </a:pPr>
            <a:r>
              <a:rPr lang="ru-RU" dirty="0"/>
              <a:t>Мировая экономика и международные отношения</a:t>
            </a:r>
          </a:p>
          <a:p>
            <a:pPr marL="0" indent="0">
              <a:buNone/>
            </a:pPr>
            <a:r>
              <a:rPr lang="ru-RU" dirty="0"/>
              <a:t>Политическая наука</a:t>
            </a:r>
          </a:p>
          <a:p>
            <a:pPr marL="0" indent="0">
              <a:buNone/>
            </a:pPr>
            <a:r>
              <a:rPr lang="ru-RU" b="1" dirty="0"/>
              <a:t>Журналы категории </a:t>
            </a:r>
            <a:r>
              <a:rPr lang="en-US" b="1" dirty="0"/>
              <a:t>B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NB: Национальная безопасность</a:t>
            </a:r>
          </a:p>
          <a:p>
            <a:pPr marL="0" indent="0">
              <a:buNone/>
            </a:pPr>
            <a:r>
              <a:rPr lang="ru-RU" dirty="0" err="1"/>
              <a:t>Politbook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Азия и Африка сегодня</a:t>
            </a:r>
          </a:p>
          <a:p>
            <a:pPr marL="0" indent="0">
              <a:buNone/>
            </a:pPr>
            <a:r>
              <a:rPr lang="ru-RU" dirty="0"/>
              <a:t>Актуальные проблемы Европы</a:t>
            </a:r>
          </a:p>
          <a:p>
            <a:pPr marL="0" indent="0">
              <a:buNone/>
            </a:pPr>
            <a:r>
              <a:rPr lang="ru-RU" dirty="0"/>
              <a:t>Вестник Института </a:t>
            </a:r>
            <a:r>
              <a:rPr lang="ru-RU" dirty="0" err="1"/>
              <a:t>Кеннана</a:t>
            </a:r>
            <a:r>
              <a:rPr lang="ru-RU" dirty="0"/>
              <a:t> в России</a:t>
            </a:r>
          </a:p>
          <a:p>
            <a:pPr marL="0" indent="0">
              <a:buNone/>
            </a:pPr>
            <a:r>
              <a:rPr lang="ru-RU" dirty="0"/>
              <a:t>Вестник МГИМО Университета</a:t>
            </a:r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12: Политические науки</a:t>
            </a:r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18: Социология и политология</a:t>
            </a:r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25: Международные отношения и мировая политика</a:t>
            </a:r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28: </a:t>
            </a:r>
            <a:r>
              <a:rPr lang="ru-RU" dirty="0" err="1"/>
              <a:t>Глобалистика</a:t>
            </a:r>
            <a:r>
              <a:rPr lang="ru-RU" dirty="0"/>
              <a:t> и геополитика</a:t>
            </a:r>
          </a:p>
          <a:p>
            <a:pPr marL="0" indent="0">
              <a:buNone/>
            </a:pPr>
            <a:r>
              <a:rPr lang="ru-RU" dirty="0"/>
              <a:t>Вестник Нижегородского университета им. Н.И. Лобачевского. Серия: Международные отношения, Политология, Регионоведение</a:t>
            </a:r>
          </a:p>
          <a:p>
            <a:pPr marL="0" indent="0">
              <a:buNone/>
            </a:pPr>
            <a:r>
              <a:rPr lang="ru-RU" dirty="0"/>
              <a:t>Вестник Пермского университета. Серия: Политология</a:t>
            </a:r>
          </a:p>
          <a:p>
            <a:pPr marL="0" indent="0">
              <a:buNone/>
            </a:pPr>
            <a:r>
              <a:rPr lang="ru-RU" dirty="0"/>
              <a:t>Вестник Российского университета дружбы народов. Серия: Международные отношения</a:t>
            </a:r>
          </a:p>
          <a:p>
            <a:pPr marL="0" indent="0">
              <a:buNone/>
            </a:pPr>
            <a:r>
              <a:rPr lang="ru-RU" dirty="0"/>
              <a:t>Вестник Российского университета дружбы народов. Серия: Политология</a:t>
            </a:r>
          </a:p>
          <a:p>
            <a:pPr marL="0" indent="0">
              <a:buNone/>
            </a:pPr>
            <a:r>
              <a:rPr lang="ru-RU" dirty="0"/>
              <a:t>Вестник Российской нации</a:t>
            </a:r>
          </a:p>
          <a:p>
            <a:pPr marL="0" indent="0">
              <a:buNone/>
            </a:pPr>
            <a:r>
              <a:rPr lang="ru-RU" dirty="0"/>
              <a:t>Вестник Санкт-Петербургского университета. Серия 6: Философия. Культурология. Политология. Право. Международные отношения</a:t>
            </a:r>
          </a:p>
          <a:p>
            <a:pPr marL="0" indent="0">
              <a:buNone/>
            </a:pPr>
            <a:r>
              <a:rPr lang="ru-RU" dirty="0"/>
              <a:t>Власть</a:t>
            </a:r>
          </a:p>
          <a:p>
            <a:pPr marL="0" indent="0">
              <a:buNone/>
            </a:pPr>
            <a:r>
              <a:rPr lang="ru-RU" dirty="0"/>
              <a:t>Вопросы политологии</a:t>
            </a:r>
          </a:p>
          <a:p>
            <a:pPr marL="0" indent="0">
              <a:buNone/>
            </a:pPr>
            <a:r>
              <a:rPr lang="ru-RU" dirty="0"/>
              <a:t>Восток. Афро-Азиатские общества: история и современность</a:t>
            </a:r>
          </a:p>
          <a:p>
            <a:pPr marL="0" indent="0">
              <a:buNone/>
            </a:pPr>
            <a:r>
              <a:rPr lang="ru-RU" dirty="0"/>
              <a:t>Европейская безопасность: события, оценки, прогнозы</a:t>
            </a:r>
          </a:p>
          <a:p>
            <a:pPr marL="0" indent="0">
              <a:buNone/>
            </a:pPr>
            <a:r>
              <a:rPr lang="ru-RU" dirty="0"/>
              <a:t>Латинская Америка</a:t>
            </a:r>
          </a:p>
          <a:p>
            <a:pPr marL="0" indent="0">
              <a:buNone/>
            </a:pPr>
            <a:r>
              <a:rPr lang="ru-RU" dirty="0"/>
              <a:t>Логос</a:t>
            </a:r>
          </a:p>
          <a:p>
            <a:pPr marL="0" indent="0">
              <a:buNone/>
            </a:pPr>
            <a:r>
              <a:rPr lang="ru-RU" dirty="0"/>
              <a:t>Международная жизнь</a:t>
            </a:r>
          </a:p>
          <a:p>
            <a:pPr marL="0" indent="0">
              <a:buNone/>
            </a:pPr>
            <a:r>
              <a:rPr lang="ru-RU" dirty="0"/>
              <a:t>Международные отношения</a:t>
            </a:r>
          </a:p>
          <a:p>
            <a:pPr marL="0" indent="0">
              <a:buNone/>
            </a:pPr>
            <a:r>
              <a:rPr lang="ru-RU" dirty="0"/>
              <a:t>Национальная безопасность / </a:t>
            </a:r>
            <a:r>
              <a:rPr lang="en-US" dirty="0" err="1"/>
              <a:t>N</a:t>
            </a:r>
            <a:r>
              <a:rPr lang="ru-RU" dirty="0" err="1" smtClean="0"/>
              <a:t>ota</a:t>
            </a:r>
            <a:r>
              <a:rPr lang="ru-RU" dirty="0" smtClean="0"/>
              <a:t> </a:t>
            </a:r>
            <a:r>
              <a:rPr lang="en-US" dirty="0" smtClean="0"/>
              <a:t>B</a:t>
            </a:r>
            <a:r>
              <a:rPr lang="ru-RU" dirty="0" err="1" smtClean="0"/>
              <a:t>ene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Неприкосновенный запас. Дебаты о политике и культуре</a:t>
            </a:r>
          </a:p>
          <a:p>
            <a:pPr marL="0" indent="0">
              <a:buNone/>
            </a:pPr>
            <a:r>
              <a:rPr lang="ru-RU" dirty="0"/>
              <a:t>Общая тетрадь: Вестник Московской школы политических исследований</a:t>
            </a:r>
          </a:p>
          <a:p>
            <a:pPr marL="0" indent="0">
              <a:buNone/>
            </a:pPr>
            <a:r>
              <a:rPr lang="ru-RU" dirty="0"/>
              <a:t>Общественные науки и современность</a:t>
            </a:r>
          </a:p>
          <a:p>
            <a:pPr marL="0" indent="0">
              <a:buNone/>
            </a:pPr>
            <a:r>
              <a:rPr lang="ru-RU" dirty="0"/>
              <a:t>Политическая </a:t>
            </a:r>
            <a:r>
              <a:rPr lang="ru-RU" dirty="0" err="1"/>
              <a:t>концептология</a:t>
            </a:r>
            <a:r>
              <a:rPr lang="ru-RU" dirty="0"/>
              <a:t>: журнал </a:t>
            </a:r>
            <a:r>
              <a:rPr lang="ru-RU" dirty="0" err="1"/>
              <a:t>метадисциплинарных</a:t>
            </a:r>
            <a:r>
              <a:rPr lang="ru-RU" dirty="0"/>
              <a:t> исследований</a:t>
            </a:r>
          </a:p>
          <a:p>
            <a:pPr marL="0" indent="0">
              <a:buNone/>
            </a:pPr>
            <a:r>
              <a:rPr lang="ru-RU" dirty="0"/>
              <a:t>Политическая экспертиза: ПОЛИТЭКС</a:t>
            </a:r>
          </a:p>
          <a:p>
            <a:pPr marL="0" indent="0">
              <a:buNone/>
            </a:pPr>
            <a:r>
              <a:rPr lang="ru-RU" dirty="0" err="1"/>
              <a:t>Полития</a:t>
            </a:r>
            <a:r>
              <a:rPr lang="ru-RU" dirty="0"/>
              <a:t>: Анализ. Хроника. Прогноз (Журнал политической философии и социологии политики)</a:t>
            </a:r>
          </a:p>
          <a:p>
            <a:pPr marL="0" indent="0">
              <a:buNone/>
            </a:pPr>
            <a:r>
              <a:rPr lang="ru-RU" dirty="0"/>
              <a:t>Проблемы Дальнего Востока</a:t>
            </a:r>
          </a:p>
          <a:p>
            <a:pPr marL="0" indent="0">
              <a:buNone/>
            </a:pPr>
            <a:r>
              <a:rPr lang="ru-RU" dirty="0"/>
              <a:t>Россия в глобальной политике</a:t>
            </a:r>
          </a:p>
          <a:p>
            <a:pPr marL="0" indent="0">
              <a:buNone/>
            </a:pPr>
            <a:r>
              <a:rPr lang="ru-RU" dirty="0"/>
              <a:t>Россия и современный мир</a:t>
            </a:r>
          </a:p>
          <a:p>
            <a:pPr marL="0" indent="0">
              <a:buNone/>
            </a:pPr>
            <a:r>
              <a:rPr lang="ru-RU" dirty="0"/>
              <a:t>Свободная мысль</a:t>
            </a:r>
          </a:p>
          <a:p>
            <a:pPr marL="0" indent="0">
              <a:buNone/>
            </a:pPr>
            <a:r>
              <a:rPr lang="ru-RU" dirty="0"/>
              <a:t>Современная Европа</a:t>
            </a:r>
          </a:p>
          <a:p>
            <a:pPr marL="0" indent="0">
              <a:buNone/>
            </a:pPr>
            <a:r>
              <a:rPr lang="ru-RU" dirty="0"/>
              <a:t>Социология власти</a:t>
            </a:r>
          </a:p>
          <a:p>
            <a:pPr marL="0" indent="0">
              <a:buNone/>
            </a:pPr>
            <a:r>
              <a:rPr lang="ru-RU" dirty="0"/>
              <a:t>Социум и власть</a:t>
            </a:r>
          </a:p>
          <a:p>
            <a:pPr marL="0" indent="0">
              <a:buNone/>
            </a:pPr>
            <a:r>
              <a:rPr lang="ru-RU" dirty="0"/>
              <a:t>Сравнительная политика</a:t>
            </a:r>
          </a:p>
          <a:p>
            <a:pPr marL="0" indent="0">
              <a:buNone/>
            </a:pPr>
            <a:r>
              <a:rPr lang="ru-RU" dirty="0"/>
              <a:t>США и Канада: экономика, политика, культура</a:t>
            </a:r>
          </a:p>
          <a:p>
            <a:pPr marL="0" indent="0">
              <a:buNone/>
            </a:pPr>
            <a:r>
              <a:rPr lang="ru-RU" dirty="0"/>
              <a:t>Человек. Сообщество. Управление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568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Лингвистика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543" y="1436913"/>
            <a:ext cx="11043557" cy="5159829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Журналы категории А1:</a:t>
            </a:r>
          </a:p>
          <a:p>
            <a:pPr marL="0" indent="0">
              <a:buNone/>
            </a:pPr>
            <a:r>
              <a:rPr lang="ru-RU" dirty="0"/>
              <a:t>Вопросы языкознания</a:t>
            </a:r>
          </a:p>
          <a:p>
            <a:pPr marL="0" indent="0">
              <a:buNone/>
            </a:pPr>
            <a:r>
              <a:rPr lang="ru-RU" b="1" dirty="0"/>
              <a:t>Журналы категории А2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Вопросы ономастики</a:t>
            </a:r>
          </a:p>
          <a:p>
            <a:pPr marL="0" indent="0">
              <a:buNone/>
            </a:pPr>
            <a:r>
              <a:rPr lang="ru-RU" dirty="0"/>
              <a:t>Вопросы языкового родства</a:t>
            </a:r>
          </a:p>
          <a:p>
            <a:pPr marL="0" indent="0">
              <a:buNone/>
            </a:pPr>
            <a:r>
              <a:rPr lang="ru-RU" dirty="0"/>
              <a:t>Древняя Русь. Вопросы медиевистики</a:t>
            </a:r>
          </a:p>
          <a:p>
            <a:pPr marL="0" indent="0">
              <a:buNone/>
            </a:pPr>
            <a:r>
              <a:rPr lang="ru-RU" dirty="0"/>
              <a:t>Русский язык в научном освещении</a:t>
            </a:r>
          </a:p>
          <a:p>
            <a:pPr marL="0" indent="0">
              <a:buNone/>
            </a:pPr>
            <a:r>
              <a:rPr lang="ru-RU" dirty="0"/>
              <a:t>Славяноведение</a:t>
            </a:r>
          </a:p>
          <a:p>
            <a:pPr marL="0" indent="0">
              <a:buNone/>
            </a:pPr>
            <a:r>
              <a:rPr lang="ru-RU" b="1" dirty="0"/>
              <a:t>Журналы категории </a:t>
            </a:r>
            <a:r>
              <a:rPr lang="en-US" b="1" dirty="0"/>
              <a:t>B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err="1"/>
              <a:t>Slověne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Acta</a:t>
            </a:r>
            <a:r>
              <a:rPr lang="ru-RU" dirty="0"/>
              <a:t> </a:t>
            </a:r>
            <a:r>
              <a:rPr lang="ru-RU" dirty="0" err="1"/>
              <a:t>Linguistica</a:t>
            </a:r>
            <a:r>
              <a:rPr lang="ru-RU" dirty="0"/>
              <a:t> </a:t>
            </a:r>
            <a:r>
              <a:rPr lang="ru-RU" dirty="0" err="1"/>
              <a:t>Petropolitana</a:t>
            </a:r>
            <a:r>
              <a:rPr lang="ru-RU" dirty="0"/>
              <a:t>. Труды института лингвистических исследований</a:t>
            </a:r>
          </a:p>
          <a:p>
            <a:pPr marL="0" indent="0">
              <a:buNone/>
            </a:pPr>
            <a:r>
              <a:rPr lang="ru-RU" dirty="0"/>
              <a:t>Вестник Воронежского государственного университета. Серия: Лингвистика и межкультурная коммуникация</a:t>
            </a:r>
          </a:p>
          <a:p>
            <a:pPr marL="0" indent="0">
              <a:buNone/>
            </a:pPr>
            <a:r>
              <a:rPr lang="ru-RU" dirty="0"/>
              <a:t>Вестник Московского государственного гуманитарного университета им. М.А. Шолохова. Серия: Филологические науки</a:t>
            </a:r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9: Филология</a:t>
            </a:r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13: Востоковедение</a:t>
            </a:r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19: Лингвистика и межкультурная коммуникация</a:t>
            </a:r>
          </a:p>
          <a:p>
            <a:pPr marL="0" indent="0">
              <a:buNone/>
            </a:pPr>
            <a:r>
              <a:rPr lang="ru-RU" dirty="0"/>
              <a:t>Вестник Православного Свято-</a:t>
            </a:r>
            <a:r>
              <a:rPr lang="ru-RU" dirty="0" err="1"/>
              <a:t>Тихоновского</a:t>
            </a:r>
            <a:r>
              <a:rPr lang="ru-RU" dirty="0"/>
              <a:t> гуманитарного университета. Серия 3: Филология</a:t>
            </a:r>
          </a:p>
          <a:p>
            <a:pPr marL="0" indent="0">
              <a:buNone/>
            </a:pPr>
            <a:r>
              <a:rPr lang="ru-RU" dirty="0"/>
              <a:t>Вестник Российского государственного гуманитарного университета (включая Московский лингвистический журнал)</a:t>
            </a:r>
          </a:p>
          <a:p>
            <a:pPr marL="0" indent="0">
              <a:buNone/>
            </a:pPr>
            <a:r>
              <a:rPr lang="ru-RU" dirty="0"/>
              <a:t>Вестник Санкт-Петербургского университета. Серия 9. Филология. Востоковедение. Журналистика</a:t>
            </a:r>
          </a:p>
          <a:p>
            <a:pPr marL="0" indent="0">
              <a:buNone/>
            </a:pPr>
            <a:r>
              <a:rPr lang="ru-RU" dirty="0"/>
              <a:t>Вестник Томского государственного университета. Филология</a:t>
            </a:r>
          </a:p>
          <a:p>
            <a:pPr marL="0" indent="0">
              <a:buNone/>
            </a:pPr>
            <a:r>
              <a:rPr lang="ru-RU" dirty="0"/>
              <a:t>Вопросы филологии</a:t>
            </a:r>
          </a:p>
          <a:p>
            <a:pPr marL="0" indent="0">
              <a:buNone/>
            </a:pPr>
            <a:r>
              <a:rPr lang="ru-RU" dirty="0"/>
              <a:t>Вопросы психолингвистики</a:t>
            </a:r>
          </a:p>
          <a:p>
            <a:pPr marL="0" indent="0">
              <a:buNone/>
            </a:pPr>
            <a:r>
              <a:rPr lang="ru-RU" dirty="0"/>
              <a:t>Известия Российской академии наук. Серия литературы и языка</a:t>
            </a:r>
          </a:p>
          <a:p>
            <a:pPr marL="0" indent="0">
              <a:buNone/>
            </a:pPr>
            <a:r>
              <a:rPr lang="ru-RU" dirty="0"/>
              <a:t>Научно-техническая информация. Серия 2: Информационные процессы и системы</a:t>
            </a:r>
          </a:p>
          <a:p>
            <a:pPr marL="0" indent="0">
              <a:buNone/>
            </a:pPr>
            <a:r>
              <a:rPr lang="ru-RU" dirty="0"/>
              <a:t>Политическая лингвистика</a:t>
            </a:r>
          </a:p>
          <a:p>
            <a:pPr marL="0" indent="0">
              <a:buNone/>
            </a:pPr>
            <a:r>
              <a:rPr lang="ru-RU" dirty="0"/>
              <a:t>Российская тюркология</a:t>
            </a:r>
          </a:p>
          <a:p>
            <a:pPr marL="0" indent="0">
              <a:buNone/>
            </a:pPr>
            <a:r>
              <a:rPr lang="ru-RU" dirty="0"/>
              <a:t>Урало-алтайские исследования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621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Психология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Журналов категории А1 </a:t>
            </a:r>
            <a:r>
              <a:rPr lang="ru-RU" b="1" dirty="0" smtClean="0"/>
              <a:t>нет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Журналов категории А2 </a:t>
            </a:r>
            <a:r>
              <a:rPr lang="ru-RU" b="1" dirty="0" smtClean="0"/>
              <a:t>нет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Журналы категории </a:t>
            </a:r>
            <a:r>
              <a:rPr lang="en-US" b="1" dirty="0"/>
              <a:t>B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Psychology in Russia: State of the Art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14: Психология</a:t>
            </a:r>
          </a:p>
          <a:p>
            <a:pPr marL="0" indent="0">
              <a:buNone/>
            </a:pPr>
            <a:r>
              <a:rPr lang="ru-RU" dirty="0"/>
              <a:t>Вестник Южно-Уральского государственного университета. Серия: Психология</a:t>
            </a:r>
          </a:p>
          <a:p>
            <a:pPr marL="0" indent="0">
              <a:buNone/>
            </a:pPr>
            <a:r>
              <a:rPr lang="ru-RU" dirty="0"/>
              <a:t>Вестник Ярославского государственного университета имени П.Г. Демидова. Серия Гуманитарные науки</a:t>
            </a:r>
          </a:p>
          <a:p>
            <a:pPr marL="0" indent="0">
              <a:buNone/>
            </a:pPr>
            <a:r>
              <a:rPr lang="ru-RU" dirty="0"/>
              <a:t>Вопросы психологии</a:t>
            </a:r>
          </a:p>
          <a:p>
            <a:pPr marL="0" indent="0">
              <a:buNone/>
            </a:pPr>
            <a:r>
              <a:rPr lang="ru-RU" dirty="0"/>
              <a:t>Журнал практического психолога</a:t>
            </a:r>
          </a:p>
          <a:p>
            <a:pPr marL="0" indent="0">
              <a:buNone/>
            </a:pPr>
            <a:r>
              <a:rPr lang="ru-RU" dirty="0"/>
              <a:t>Культурно-историческая психология</a:t>
            </a:r>
          </a:p>
          <a:p>
            <a:pPr marL="0" indent="0">
              <a:buNone/>
            </a:pPr>
            <a:r>
              <a:rPr lang="ru-RU" dirty="0"/>
              <a:t>Методология и история психологии</a:t>
            </a:r>
          </a:p>
          <a:p>
            <a:pPr marL="0" indent="0">
              <a:buNone/>
            </a:pPr>
            <a:r>
              <a:rPr lang="ru-RU" dirty="0"/>
              <a:t>Мир психологии</a:t>
            </a:r>
          </a:p>
          <a:p>
            <a:pPr marL="0" indent="0">
              <a:buNone/>
            </a:pPr>
            <a:r>
              <a:rPr lang="ru-RU" dirty="0"/>
              <a:t>Психологическая наука и образование</a:t>
            </a:r>
          </a:p>
          <a:p>
            <a:pPr marL="0" indent="0">
              <a:buNone/>
            </a:pPr>
            <a:r>
              <a:rPr lang="ru-RU" dirty="0"/>
              <a:t>Психологические исследования: электронный научный журнал</a:t>
            </a:r>
          </a:p>
          <a:p>
            <a:pPr marL="0" indent="0">
              <a:buNone/>
            </a:pPr>
            <a:r>
              <a:rPr lang="ru-RU" dirty="0"/>
              <a:t>Психологический журнал</a:t>
            </a:r>
          </a:p>
          <a:p>
            <a:pPr marL="0" indent="0">
              <a:buNone/>
            </a:pPr>
            <a:r>
              <a:rPr lang="ru-RU" dirty="0"/>
              <a:t>Психологический журнал Международного университета природы, общества и человека Дубна</a:t>
            </a:r>
          </a:p>
          <a:p>
            <a:pPr marL="0" indent="0">
              <a:buNone/>
            </a:pPr>
            <a:r>
              <a:rPr lang="ru-RU" dirty="0"/>
              <a:t>Психология. Журнал Высшей школы экономики</a:t>
            </a:r>
          </a:p>
          <a:p>
            <a:pPr marL="0" indent="0">
              <a:buNone/>
            </a:pPr>
            <a:r>
              <a:rPr lang="ru-RU" dirty="0"/>
              <a:t>Российский психологический журнал</a:t>
            </a:r>
          </a:p>
          <a:p>
            <a:pPr marL="0" indent="0">
              <a:buNone/>
            </a:pPr>
            <a:r>
              <a:rPr lang="ru-RU" dirty="0"/>
              <a:t>Современная зарубежная психология</a:t>
            </a:r>
          </a:p>
          <a:p>
            <a:pPr marL="0" indent="0">
              <a:buNone/>
            </a:pPr>
            <a:r>
              <a:rPr lang="ru-RU" dirty="0"/>
              <a:t>Теоретическая и экспериментальная психология</a:t>
            </a:r>
          </a:p>
          <a:p>
            <a:pPr marL="0" indent="0">
              <a:buNone/>
            </a:pPr>
            <a:r>
              <a:rPr lang="ru-RU" dirty="0"/>
              <a:t>Экспериментальная психология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29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384300"/>
            <a:ext cx="11277600" cy="5168900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Журналов категории А1 </a:t>
            </a:r>
            <a:r>
              <a:rPr lang="ru-RU" b="1" dirty="0" smtClean="0"/>
              <a:t>нет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Журналы </a:t>
            </a:r>
            <a:r>
              <a:rPr lang="ru-RU" b="1" dirty="0"/>
              <a:t>категории А2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err="1" smtClean="0"/>
              <a:t>Ab</a:t>
            </a:r>
            <a:r>
              <a:rPr lang="ru-RU" dirty="0" smtClean="0"/>
              <a:t> </a:t>
            </a:r>
            <a:r>
              <a:rPr lang="ru-RU" dirty="0" err="1"/>
              <a:t>imperio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Археология, этнография и антропология Евразии</a:t>
            </a:r>
          </a:p>
          <a:p>
            <a:pPr marL="0" indent="0">
              <a:buNone/>
            </a:pPr>
            <a:r>
              <a:rPr lang="ru-RU" dirty="0"/>
              <a:t>Вестник древней истории</a:t>
            </a:r>
          </a:p>
          <a:p>
            <a:pPr marL="0" indent="0">
              <a:buNone/>
            </a:pPr>
            <a:r>
              <a:rPr lang="ru-RU" dirty="0"/>
              <a:t>Восток</a:t>
            </a:r>
          </a:p>
          <a:p>
            <a:pPr marL="0" indent="0">
              <a:buNone/>
            </a:pPr>
            <a:r>
              <a:rPr lang="ru-RU" dirty="0"/>
              <a:t>Древняя Русь: Вопросы медиевистики</a:t>
            </a:r>
          </a:p>
          <a:p>
            <a:pPr marL="0" indent="0">
              <a:buNone/>
            </a:pPr>
            <a:r>
              <a:rPr lang="ru-RU" dirty="0"/>
              <a:t>Отечественные архивы</a:t>
            </a:r>
          </a:p>
          <a:p>
            <a:pPr marL="0" indent="0">
              <a:buNone/>
            </a:pPr>
            <a:r>
              <a:rPr lang="ru-RU" dirty="0"/>
              <a:t>Российская археология</a:t>
            </a:r>
          </a:p>
          <a:p>
            <a:pPr marL="0" indent="0">
              <a:buNone/>
            </a:pPr>
            <a:r>
              <a:rPr lang="ru-RU" dirty="0"/>
              <a:t>Российская история</a:t>
            </a:r>
          </a:p>
          <a:p>
            <a:pPr marL="0" indent="0">
              <a:buNone/>
            </a:pPr>
            <a:r>
              <a:rPr lang="ru-RU" dirty="0"/>
              <a:t>Средние века</a:t>
            </a:r>
          </a:p>
          <a:p>
            <a:pPr marL="0" indent="0">
              <a:buNone/>
            </a:pPr>
            <a:r>
              <a:rPr lang="ru-RU" dirty="0"/>
              <a:t>Этнографическое обозрение</a:t>
            </a:r>
          </a:p>
          <a:p>
            <a:pPr marL="0" indent="0">
              <a:buNone/>
            </a:pPr>
            <a:r>
              <a:rPr lang="ru-RU" b="1" dirty="0"/>
              <a:t>Журналы категории </a:t>
            </a:r>
            <a:r>
              <a:rPr lang="en-US" b="1" dirty="0"/>
              <a:t>B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err="1" smtClean="0"/>
              <a:t>Stratum</a:t>
            </a:r>
            <a:r>
              <a:rPr lang="ru-RU" dirty="0" smtClean="0"/>
              <a:t> </a:t>
            </a:r>
            <a:r>
              <a:rPr lang="ru-RU" dirty="0" err="1"/>
              <a:t>plus</a:t>
            </a:r>
            <a:r>
              <a:rPr lang="ru-RU" dirty="0"/>
              <a:t>: Археология и Культурная Антропология</a:t>
            </a:r>
          </a:p>
          <a:p>
            <a:pPr marL="0" indent="0">
              <a:buNone/>
            </a:pPr>
            <a:r>
              <a:rPr lang="ru-RU" dirty="0"/>
              <a:t>Антропологический форум</a:t>
            </a:r>
          </a:p>
          <a:p>
            <a:pPr marL="0" indent="0">
              <a:buNone/>
            </a:pPr>
            <a:r>
              <a:rPr lang="ru-RU" dirty="0"/>
              <a:t>Вестник архивиста</a:t>
            </a:r>
          </a:p>
          <a:p>
            <a:pPr marL="0" indent="0">
              <a:buNone/>
            </a:pPr>
            <a:r>
              <a:rPr lang="ru-RU" dirty="0"/>
              <a:t>Вестник археологии, антропологии и этнографии</a:t>
            </a:r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8: История</a:t>
            </a:r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13: Востоковедение</a:t>
            </a:r>
          </a:p>
          <a:p>
            <a:pPr marL="0" indent="0">
              <a:buNone/>
            </a:pPr>
            <a:r>
              <a:rPr lang="ru-RU" dirty="0"/>
              <a:t>Вестник Новосибирского государственного университета. Серия: История, филология</a:t>
            </a:r>
          </a:p>
          <a:p>
            <a:pPr marL="0" indent="0">
              <a:buNone/>
            </a:pPr>
            <a:r>
              <a:rPr lang="ru-RU" dirty="0"/>
              <a:t>Вестник Пермского университета. Серия: История</a:t>
            </a:r>
          </a:p>
          <a:p>
            <a:pPr marL="0" indent="0">
              <a:buNone/>
            </a:pPr>
            <a:r>
              <a:rPr lang="ru-RU" dirty="0"/>
              <a:t>Вестник Санкт-Петербургского университета. Серия 2: История</a:t>
            </a:r>
          </a:p>
          <a:p>
            <a:pPr marL="0" indent="0">
              <a:buNone/>
            </a:pPr>
            <a:r>
              <a:rPr lang="ru-RU" dirty="0"/>
              <a:t>Военно-исторический журнал</a:t>
            </a:r>
          </a:p>
          <a:p>
            <a:pPr marL="0" indent="0">
              <a:buNone/>
            </a:pPr>
            <a:r>
              <a:rPr lang="ru-RU" dirty="0"/>
              <a:t>Вопросы истории</a:t>
            </a:r>
          </a:p>
          <a:p>
            <a:pPr marL="0" indent="0">
              <a:buNone/>
            </a:pPr>
            <a:r>
              <a:rPr lang="ru-RU" dirty="0"/>
              <a:t>Вопросы истории естествознания и техники</a:t>
            </a:r>
          </a:p>
          <a:p>
            <a:pPr marL="0" indent="0">
              <a:buNone/>
            </a:pPr>
            <a:r>
              <a:rPr lang="ru-RU" dirty="0"/>
              <a:t>Диалог со временем</a:t>
            </a:r>
          </a:p>
          <a:p>
            <a:pPr marL="0" indent="0">
              <a:buNone/>
            </a:pPr>
            <a:r>
              <a:rPr lang="ru-RU" dirty="0"/>
              <a:t>Исторический архив</a:t>
            </a:r>
          </a:p>
          <a:p>
            <a:pPr marL="0" indent="0">
              <a:buNone/>
            </a:pPr>
            <a:r>
              <a:rPr lang="ru-RU" dirty="0"/>
              <a:t>История. Электронный научно-образовательный журнал</a:t>
            </a:r>
          </a:p>
          <a:p>
            <a:pPr marL="0" indent="0">
              <a:buNone/>
            </a:pPr>
            <a:r>
              <a:rPr lang="ru-RU" dirty="0"/>
              <a:t>Клио</a:t>
            </a:r>
          </a:p>
          <a:p>
            <a:pPr marL="0" indent="0">
              <a:buNone/>
            </a:pPr>
            <a:r>
              <a:rPr lang="ru-RU" dirty="0"/>
              <a:t>Новая и новейшая история</a:t>
            </a:r>
          </a:p>
          <a:p>
            <a:pPr marL="0" indent="0">
              <a:buNone/>
            </a:pPr>
            <a:r>
              <a:rPr lang="ru-RU" dirty="0"/>
              <a:t>Родина</a:t>
            </a:r>
          </a:p>
          <a:p>
            <a:pPr marL="0" indent="0">
              <a:buNone/>
            </a:pPr>
            <a:r>
              <a:rPr lang="ru-RU" dirty="0"/>
              <a:t>Уральский исторический вестник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49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Экономика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Журналов категории А1 </a:t>
            </a:r>
            <a:r>
              <a:rPr lang="ru-RU" b="1" dirty="0" smtClean="0"/>
              <a:t>нет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Журналы категории А2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Форсайт</a:t>
            </a:r>
          </a:p>
          <a:p>
            <a:pPr marL="0" indent="0">
              <a:buNone/>
            </a:pPr>
            <a:r>
              <a:rPr lang="ru-RU" dirty="0"/>
              <a:t>Экономический журнал Высшей школы Экономики</a:t>
            </a:r>
          </a:p>
          <a:p>
            <a:pPr marL="0" indent="0">
              <a:buNone/>
            </a:pPr>
            <a:r>
              <a:rPr lang="ru-RU" b="1" dirty="0"/>
              <a:t>Журналы категории В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Вестник Института экономики РАН</a:t>
            </a:r>
          </a:p>
          <a:p>
            <a:pPr marL="0" indent="0">
              <a:buNone/>
            </a:pPr>
            <a:r>
              <a:rPr lang="ru-RU" dirty="0"/>
              <a:t>Вестник Московского университета. Серия 6: Экономика</a:t>
            </a:r>
          </a:p>
          <a:p>
            <a:pPr marL="0" indent="0">
              <a:buNone/>
            </a:pPr>
            <a:r>
              <a:rPr lang="ru-RU" dirty="0"/>
              <a:t>Вопросы экономики</a:t>
            </a:r>
          </a:p>
          <a:p>
            <a:pPr marL="0" indent="0">
              <a:buNone/>
            </a:pPr>
            <a:r>
              <a:rPr lang="ru-RU" dirty="0"/>
              <a:t>Журнал новой экономической ассоциации</a:t>
            </a:r>
          </a:p>
          <a:p>
            <a:pPr marL="0" indent="0">
              <a:buNone/>
            </a:pPr>
            <a:r>
              <a:rPr lang="ru-RU" dirty="0"/>
              <a:t>Инновации</a:t>
            </a:r>
          </a:p>
          <a:p>
            <a:pPr marL="0" indent="0">
              <a:buNone/>
            </a:pPr>
            <a:r>
              <a:rPr lang="ru-RU" dirty="0"/>
              <a:t>Общество и экономика</a:t>
            </a:r>
          </a:p>
          <a:p>
            <a:pPr marL="0" indent="0">
              <a:buNone/>
            </a:pPr>
            <a:r>
              <a:rPr lang="ru-RU" dirty="0"/>
              <a:t>Прикладная эконометрика</a:t>
            </a:r>
          </a:p>
          <a:p>
            <a:pPr marL="0" indent="0">
              <a:buNone/>
            </a:pPr>
            <a:r>
              <a:rPr lang="ru-RU" dirty="0"/>
              <a:t>Проблемы прогнозирования</a:t>
            </a:r>
          </a:p>
          <a:p>
            <a:pPr marL="0" indent="0">
              <a:buNone/>
            </a:pPr>
            <a:r>
              <a:rPr lang="ru-RU" dirty="0"/>
              <a:t>Пространственная экономика</a:t>
            </a:r>
          </a:p>
          <a:p>
            <a:pPr marL="0" indent="0">
              <a:buNone/>
            </a:pPr>
            <a:r>
              <a:rPr lang="ru-RU" dirty="0"/>
              <a:t>Регион: Экономика и Социология</a:t>
            </a:r>
          </a:p>
          <a:p>
            <a:pPr marL="0" indent="0">
              <a:buNone/>
            </a:pPr>
            <a:r>
              <a:rPr lang="ru-RU" dirty="0"/>
              <a:t>Российский экономический журнал</a:t>
            </a:r>
          </a:p>
          <a:p>
            <a:pPr marL="0" indent="0">
              <a:buNone/>
            </a:pPr>
            <a:r>
              <a:rPr lang="ru-RU" dirty="0"/>
              <a:t>Уровень жизни населения регионов России</a:t>
            </a:r>
          </a:p>
          <a:p>
            <a:pPr marL="0" indent="0">
              <a:buNone/>
            </a:pPr>
            <a:r>
              <a:rPr lang="ru-RU" dirty="0"/>
              <a:t>ЭКО</a:t>
            </a:r>
          </a:p>
          <a:p>
            <a:pPr marL="0" indent="0">
              <a:buNone/>
            </a:pPr>
            <a:r>
              <a:rPr lang="ru-RU" dirty="0"/>
              <a:t>Экономика и математические методы</a:t>
            </a:r>
          </a:p>
          <a:p>
            <a:pPr marL="0" indent="0">
              <a:buNone/>
            </a:pPr>
            <a:r>
              <a:rPr lang="ru-RU" dirty="0"/>
              <a:t>Экономист</a:t>
            </a:r>
          </a:p>
          <a:p>
            <a:pPr marL="0" indent="0">
              <a:buNone/>
            </a:pPr>
            <a:r>
              <a:rPr lang="ru-RU" dirty="0"/>
              <a:t>Экономическая наука современной России</a:t>
            </a:r>
          </a:p>
          <a:p>
            <a:pPr marL="0" indent="0">
              <a:buNone/>
            </a:pPr>
            <a:r>
              <a:rPr lang="ru-RU" dirty="0"/>
              <a:t>Экономическая политика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848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\ Социология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Журналов </a:t>
            </a:r>
            <a:r>
              <a:rPr lang="ru-RU" b="1" dirty="0"/>
              <a:t>категории А1 </a:t>
            </a:r>
            <a:r>
              <a:rPr lang="ru-RU" b="1" dirty="0" smtClean="0"/>
              <a:t>нет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Журналы категории А2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Журнал социологии и социальной антропологии</a:t>
            </a:r>
          </a:p>
          <a:p>
            <a:pPr marL="0" indent="0">
              <a:buNone/>
            </a:pPr>
            <a:r>
              <a:rPr lang="ru-RU" dirty="0"/>
              <a:t>Социологический журнал</a:t>
            </a:r>
          </a:p>
          <a:p>
            <a:pPr marL="0" indent="0">
              <a:buNone/>
            </a:pPr>
            <a:r>
              <a:rPr lang="ru-RU" dirty="0"/>
              <a:t>Социология: методология, методы, математическое моделирование</a:t>
            </a:r>
          </a:p>
          <a:p>
            <a:pPr marL="0" indent="0">
              <a:buNone/>
            </a:pPr>
            <a:r>
              <a:rPr lang="ru-RU" dirty="0"/>
              <a:t>Экономическая социология</a:t>
            </a:r>
          </a:p>
          <a:p>
            <a:pPr marL="0" indent="0">
              <a:buNone/>
            </a:pPr>
            <a:r>
              <a:rPr lang="ru-RU" b="1" dirty="0"/>
              <a:t>Журналы категории В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err="1"/>
              <a:t>Laboratorium</a:t>
            </a:r>
            <a:r>
              <a:rPr lang="ru-RU" dirty="0"/>
              <a:t>. Журнал социальных исследований</a:t>
            </a:r>
          </a:p>
          <a:p>
            <a:pPr marL="0" indent="0">
              <a:buNone/>
            </a:pPr>
            <a:r>
              <a:rPr lang="ru-RU" dirty="0"/>
              <a:t>Вестник Института социологии</a:t>
            </a:r>
          </a:p>
          <a:p>
            <a:pPr marL="0" indent="0">
              <a:buNone/>
            </a:pPr>
            <a:r>
              <a:rPr lang="ru-RU" dirty="0"/>
              <a:t>Вестник общественного мнения. Данные. Анализ. Дискуссии</a:t>
            </a:r>
          </a:p>
          <a:p>
            <a:pPr marL="0" indent="0">
              <a:buNone/>
            </a:pPr>
            <a:r>
              <a:rPr lang="ru-RU" dirty="0"/>
              <a:t>Вестник Российского университета дружбы народов. Серия: Социология</a:t>
            </a:r>
          </a:p>
          <a:p>
            <a:pPr marL="0" indent="0">
              <a:buNone/>
            </a:pPr>
            <a:r>
              <a:rPr lang="ru-RU" dirty="0"/>
              <a:t>Вестник Томского государственного университета. Философия. Социология. Политология</a:t>
            </a:r>
          </a:p>
          <a:p>
            <a:pPr marL="0" indent="0">
              <a:buNone/>
            </a:pPr>
            <a:r>
              <a:rPr lang="ru-RU" dirty="0"/>
              <a:t>Вопросы образования</a:t>
            </a:r>
          </a:p>
          <a:p>
            <a:pPr marL="0" indent="0">
              <a:buNone/>
            </a:pPr>
            <a:r>
              <a:rPr lang="ru-RU" dirty="0"/>
              <a:t>Журнал исследований социальной политики</a:t>
            </a:r>
          </a:p>
          <a:p>
            <a:pPr marL="0" indent="0">
              <a:buNone/>
            </a:pPr>
            <a:r>
              <a:rPr lang="ru-RU" dirty="0"/>
              <a:t>Мир России: Социология, этнология</a:t>
            </a:r>
          </a:p>
          <a:p>
            <a:pPr marL="0" indent="0">
              <a:buNone/>
            </a:pPr>
            <a:r>
              <a:rPr lang="ru-RU" dirty="0"/>
              <a:t>Мониторинг общественного мнения: экономические и социальные перемены</a:t>
            </a:r>
          </a:p>
          <a:p>
            <a:pPr marL="0" indent="0">
              <a:buNone/>
            </a:pPr>
            <a:r>
              <a:rPr lang="ru-RU" dirty="0"/>
              <a:t>Общественные науки и современность</a:t>
            </a:r>
          </a:p>
          <a:p>
            <a:pPr marL="0" indent="0">
              <a:buNone/>
            </a:pPr>
            <a:r>
              <a:rPr lang="ru-RU" dirty="0"/>
              <a:t>Свободная мысль</a:t>
            </a:r>
          </a:p>
          <a:p>
            <a:pPr marL="0" indent="0">
              <a:buNone/>
            </a:pPr>
            <a:r>
              <a:rPr lang="ru-RU" dirty="0"/>
              <a:t>Социологические исследования</a:t>
            </a:r>
          </a:p>
          <a:p>
            <a:pPr marL="0" indent="0">
              <a:buNone/>
            </a:pPr>
            <a:r>
              <a:rPr lang="ru-RU" dirty="0"/>
              <a:t>Социологический альманах</a:t>
            </a:r>
          </a:p>
          <a:p>
            <a:pPr marL="0" indent="0">
              <a:buNone/>
            </a:pPr>
            <a:r>
              <a:rPr lang="ru-RU" dirty="0"/>
              <a:t>Социологическое обозрение</a:t>
            </a:r>
          </a:p>
          <a:p>
            <a:pPr marL="0" indent="0">
              <a:buNone/>
            </a:pPr>
            <a:r>
              <a:rPr lang="ru-RU" dirty="0"/>
              <a:t>Телескоп: журнал социологических и маркетинговых исследований</a:t>
            </a:r>
          </a:p>
          <a:p>
            <a:pPr marL="0" indent="0">
              <a:buNone/>
            </a:pPr>
            <a:r>
              <a:rPr lang="ru-RU" dirty="0"/>
              <a:t>Человек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797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дальше?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Публикация отчета по проекту с основными результатами</a:t>
            </a:r>
          </a:p>
          <a:p>
            <a:r>
              <a:rPr lang="ru-RU" dirty="0" smtClean="0"/>
              <a:t>Серия экспертных обсуждений результатов проекта по направлениям</a:t>
            </a:r>
          </a:p>
          <a:p>
            <a:r>
              <a:rPr lang="ru-RU" dirty="0" smtClean="0"/>
              <a:t>Утверждение окончательных списков журналов</a:t>
            </a:r>
          </a:p>
          <a:p>
            <a:r>
              <a:rPr lang="ru-RU" dirty="0" smtClean="0"/>
              <a:t>Использование списков </a:t>
            </a:r>
            <a:r>
              <a:rPr lang="ru-RU" smtClean="0"/>
              <a:t>в работе НИУ </a:t>
            </a:r>
            <a:r>
              <a:rPr lang="ru-RU" dirty="0" smtClean="0"/>
              <a:t>ВШЭ</a:t>
            </a:r>
          </a:p>
          <a:p>
            <a:r>
              <a:rPr lang="ru-RU" dirty="0" smtClean="0"/>
              <a:t>Опционально: актуализация списков журналов путем проведения повторных опросов и расширения круга экспертов</a:t>
            </a:r>
          </a:p>
        </p:txBody>
      </p:sp>
    </p:spTree>
    <p:extLst>
      <p:ext uri="{BB962C8B-B14F-4D97-AF65-F5344CB8AC3E}">
        <p14:creationId xmlns:p14="http://schemas.microsoft.com/office/powerpoint/2010/main" val="738038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Над </a:t>
            </a:r>
            <a:r>
              <a:rPr lang="ru-RU" dirty="0"/>
              <a:t>проектом работали: Иван Стерлигов, Альфия Еникеева, Арсений Петров, Сергей Соколов, Евгения Филимонова, Мария </a:t>
            </a:r>
            <a:r>
              <a:rPr lang="ru-RU" dirty="0" err="1" smtClean="0"/>
              <a:t>Стерлигова</a:t>
            </a:r>
            <a:r>
              <a:rPr lang="ru-RU" dirty="0" smtClean="0"/>
              <a:t>, Валерия </a:t>
            </a:r>
            <a:r>
              <a:rPr lang="ru-RU" dirty="0" err="1"/>
              <a:t>Кудашова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Координация: </a:t>
            </a:r>
            <a:r>
              <a:rPr lang="ru-RU" dirty="0"/>
              <a:t>Вадим Радаев, Мария </a:t>
            </a:r>
            <a:r>
              <a:rPr lang="ru-RU" dirty="0" smtClean="0"/>
              <a:t>Юдкевич, Александр </a:t>
            </a:r>
            <a:r>
              <a:rPr lang="ru-RU" dirty="0"/>
              <a:t>Костинский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isterligov@hse.ru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Отчет о проекте и презентация будут опубликованы здесь: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www.hse.ru/academexpert/journals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28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\ журналы и направления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Направления, по которым проводилось исследование: </a:t>
            </a:r>
            <a:r>
              <a:rPr lang="ru-RU" b="1" dirty="0" smtClean="0"/>
              <a:t>Информатика (</a:t>
            </a:r>
            <a:r>
              <a:rPr lang="ru-RU" b="1" dirty="0" err="1" smtClean="0"/>
              <a:t>Computer</a:t>
            </a:r>
            <a:r>
              <a:rPr lang="ru-RU" b="1" dirty="0" smtClean="0"/>
              <a:t> </a:t>
            </a:r>
            <a:r>
              <a:rPr lang="ru-RU" b="1" dirty="0" err="1" smtClean="0"/>
              <a:t>Science</a:t>
            </a:r>
            <a:r>
              <a:rPr lang="ru-RU" b="1" dirty="0" smtClean="0"/>
              <a:t>), История, Лингвистика, Фундаментальная математика, Менеджмент, Политология, Право, Прикладная математика, Психология, Социология, Филология, Философия, Экономика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Рассматривались научные журналы (не ежегодники), редакции которых находятся на территории России, а последний номер вышел не ранее 2013 г. </a:t>
            </a:r>
          </a:p>
          <a:p>
            <a:r>
              <a:rPr lang="ru-RU" dirty="0" smtClean="0"/>
              <a:t>Стартовые списки журналов формировались с использованием РИНЦ, эксперты могли дополнять списки. Если добавленные журналы удовлетворяли критерию и соответствовали тематике, они включались в стартовый список для всех последующих респондентов.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2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\ формирование пула экспертов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Конечных экспертов, оценивавших журналы, номинировали эксперты верхнего уровня (не менее 7 на направление).</a:t>
            </a:r>
          </a:p>
          <a:p>
            <a:r>
              <a:rPr lang="ru-RU" dirty="0" smtClean="0"/>
              <a:t>Эксперты верхнего уровня отбирались командой проекта. При их подборе мы стремились охватить основные научные школы и ключевые подразделы внутри направлений.</a:t>
            </a:r>
          </a:p>
          <a:p>
            <a:r>
              <a:rPr lang="ru-RU" dirty="0" smtClean="0"/>
              <a:t>Каждый эксперт верхнего уровня предоставил список из 25 кандидатов в конечные эксперты. Конечные эксперты (не менее 40 на направление) подбирались так, чтобы от каждого эксперта верхнего уровня их было примерно поровну.</a:t>
            </a:r>
          </a:p>
          <a:p>
            <a:r>
              <a:rPr lang="ru-RU" dirty="0" smtClean="0"/>
              <a:t>Никаких формальных требований к экспертам помимо знания русского языка. </a:t>
            </a:r>
          </a:p>
          <a:p>
            <a:r>
              <a:rPr lang="ru-RU" dirty="0" smtClean="0"/>
              <a:t>Работа экспертов верхнего уровня и конечных экспертов оплачивалась</a:t>
            </a:r>
          </a:p>
          <a:p>
            <a:r>
              <a:rPr lang="ru-RU" dirty="0" smtClean="0"/>
              <a:t>Имена экспертов мы не раскрываем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0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\ процедура опроса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Анкетирование конечных экспертов проводилось </a:t>
            </a:r>
            <a:r>
              <a:rPr lang="ru-RU" dirty="0"/>
              <a:t>в онлайн-системе Управления академической экспертизы ВШЭ </a:t>
            </a:r>
            <a:r>
              <a:rPr lang="ru-RU" dirty="0" smtClean="0"/>
              <a:t>в три </a:t>
            </a:r>
            <a:r>
              <a:rPr lang="ru-RU" dirty="0"/>
              <a:t>шага: </a:t>
            </a:r>
          </a:p>
          <a:p>
            <a:pPr marL="0" indent="0">
              <a:buNone/>
            </a:pPr>
            <a:r>
              <a:rPr lang="ru-RU" dirty="0"/>
              <a:t>1</a:t>
            </a:r>
            <a:r>
              <a:rPr lang="ru-RU" dirty="0" smtClean="0"/>
              <a:t>. Эксперт </a:t>
            </a:r>
            <a:r>
              <a:rPr lang="ru-RU" dirty="0"/>
              <a:t>заполняет стандартную анкету эксперта УАЭ ВШЭ </a:t>
            </a:r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dirty="0" smtClean="0"/>
              <a:t>. Эксперт </a:t>
            </a:r>
            <a:r>
              <a:rPr lang="ru-RU" dirty="0"/>
              <a:t>просматривает и при желании дополняет стартовый список журналов, а затем отмечает в нем удовлетворяющие двум условиям: журнал должен быть а) знакомым эксперту б) научным 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. По каждому отмеченному журналу экспертом заполняется анкета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0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\ анкета, часть 1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315902"/>
              </p:ext>
            </p:extLst>
          </p:nvPr>
        </p:nvGraphicFramePr>
        <p:xfrm>
          <a:off x="293914" y="1534886"/>
          <a:ext cx="11740243" cy="4996544"/>
        </p:xfrm>
        <a:graphic>
          <a:graphicData uri="http://schemas.openxmlformats.org/drawingml/2006/table">
            <a:tbl>
              <a:tblPr/>
              <a:tblGrid>
                <a:gridCol w="514739"/>
                <a:gridCol w="6473890"/>
                <a:gridCol w="4751614"/>
              </a:tblGrid>
              <a:tr h="738265"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Вы аффилированы с журналом?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нет \ да, редактор или иной сотрудник редакции \ да, член редколлегии, редсовета или консультативного совета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215"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Вы работаете (работали ранее) в организации, выпускающей журнал (НИИ, вуз или иная организация, в которой находится редакция журнала)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нет \ да, работаю сейчас (в т.ч. совместителям) \ да, работал ранее (в т.ч. совместителем) \ затрудняюсь ответить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90"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b3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Вы публиковались в этом журнале?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нет \ да, в т.ч. за последние три года (2011-2013\14) \ да, только до 2011 г.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58"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Вы рецензировали рукописи для этого журнала?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нет \ да, в т.ч. за последние три года \ да, ранее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90"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Вы просматриваете новые номера этого журнала по мере их выхода?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нет \ да, каждый номер \ да, иногда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2826"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b6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Сколько статей из этого журнала Вы прочли за последние три года?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ни одной </a:t>
                      </a:r>
                      <a:r>
                        <a:rPr lang="ru-RU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(если респондент ответил "нет" на вопрос b5 и "ни одной" на вопрос b6, то пропуск вопросов b7-b10 (</a:t>
                      </a:r>
                      <a:r>
                        <a:rPr lang="ru-RU" sz="14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присваиваиваются</a:t>
                      </a:r>
                      <a:r>
                        <a:rPr lang="ru-RU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ответы "затрудняюсь ответить" на вопросы b7-b10), переход к b11)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\ 1-3 \ 4-10 \ более 10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2" marR="2442" marT="24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5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\ анкета, часть 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864601"/>
              </p:ext>
            </p:extLst>
          </p:nvPr>
        </p:nvGraphicFramePr>
        <p:xfrm>
          <a:off x="342899" y="1444704"/>
          <a:ext cx="11674931" cy="529411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84558"/>
                <a:gridCol w="6446380"/>
                <a:gridCol w="4643993"/>
              </a:tblGrid>
              <a:tr h="6091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Оцените актуальность и научную новизну знакомых Вам статей в этом журнале, опубликованных за последние три года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низкая \ средняя \ высокая \ затрудняюсь ответить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3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Оцените научный уровень (методология, полнота списков цитируемой литературы, доказательность) знакомых Вам статей в этом журнале, опубликованных за последние три года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 \ средний \ высокий \ затрудняюсь ответить </a:t>
                      </a:r>
                      <a:r>
                        <a:rPr lang="ru-RU" sz="140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(если респондент ответил "затрудняюсь ответить" на вопрос b8, то пропуск вопроса b9 (присваивается ответ "затрудняюсь ответить"), переход к b10 )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1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Оцените динамику научного уровня статей в журнале, опубликованных за последние три года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стал выше \ стал ниже \ без изменений \ затрудняюсь ответить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3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Является ли журнал лидирующим (наиболее авторитетным и престижным) в вашей области исследований?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да, лидирует в мире и в России \ да, лидирует в России \ нет \ затрудняюсь ответить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8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Известны ли Вам факты нарушения академической этики авторами и\или редакцией? (плагиат, сознательное искажение фактов и результатов, публикация заведомо слабых материалов в обход рецензирования на коммерческой или дружеской основе)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\ нет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Здесь Вы можете оставить дополнительные комментарии о журнале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(не является обязательным)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4" marR="7434" marT="7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3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\ ранжирование журналов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Журналы разбиты на три категории в соответствии с распределением ответов респондентов на вопросы анкеты:</a:t>
            </a:r>
          </a:p>
          <a:p>
            <a:pPr marL="0" indent="0">
              <a:buNone/>
            </a:pPr>
            <a:r>
              <a:rPr lang="ru-RU" dirty="0" smtClean="0"/>
              <a:t>А1 – высокий уровень, «широкий профиль»</a:t>
            </a:r>
          </a:p>
          <a:p>
            <a:pPr marL="0" indent="0">
              <a:buNone/>
            </a:pPr>
            <a:r>
              <a:rPr lang="ru-RU" dirty="0" smtClean="0"/>
              <a:t>А2 – высокий уровень, «узкий профиль»</a:t>
            </a:r>
          </a:p>
          <a:p>
            <a:pPr marL="0" indent="0">
              <a:buNone/>
            </a:pPr>
            <a:r>
              <a:rPr lang="en-US" dirty="0" smtClean="0"/>
              <a:t>B – </a:t>
            </a:r>
            <a:r>
              <a:rPr lang="ru-RU" dirty="0" smtClean="0"/>
              <a:t>средний уровень</a:t>
            </a:r>
          </a:p>
          <a:p>
            <a:pPr marL="0" indent="0">
              <a:buNone/>
            </a:pPr>
            <a:r>
              <a:rPr lang="ru-RU" dirty="0" smtClean="0"/>
              <a:t>Дополнительно:</a:t>
            </a:r>
          </a:p>
          <a:p>
            <a:pPr marL="0" indent="0">
              <a:buNone/>
            </a:pPr>
            <a:r>
              <a:rPr lang="ru-RU" dirty="0" smtClean="0"/>
              <a:t>С – журналы, не попавшие в </a:t>
            </a:r>
            <a:r>
              <a:rPr lang="en-US" dirty="0" smtClean="0"/>
              <a:t>A1, A2 </a:t>
            </a:r>
            <a:r>
              <a:rPr lang="ru-RU" dirty="0" smtClean="0"/>
              <a:t>или </a:t>
            </a:r>
            <a:r>
              <a:rPr lang="en-US" dirty="0" smtClean="0"/>
              <a:t>B</a:t>
            </a:r>
            <a:r>
              <a:rPr lang="ru-RU" dirty="0" smtClean="0"/>
              <a:t>, но отмеченные хотя бы одним экспертом как научные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Применялась «мягкая» фильтрация аффилированных экспертов: </a:t>
            </a:r>
            <a:r>
              <a:rPr lang="ru-RU" dirty="0"/>
              <a:t>не учитывались анкеты сотрудников журнала и членов редколлегии, но учитывались анкеты любых прочих сотрудников организации, издающей </a:t>
            </a:r>
            <a:r>
              <a:rPr lang="ru-RU" dirty="0" smtClean="0"/>
              <a:t>журнал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3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\ категория А1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Ведущие </a:t>
            </a:r>
            <a:r>
              <a:rPr lang="ru-RU" dirty="0"/>
              <a:t>журналы, </a:t>
            </a:r>
            <a:r>
              <a:rPr lang="ru-RU" dirty="0" smtClean="0"/>
              <a:t>известные подавляющему большинству экспертов в рамках данного направления. </a:t>
            </a:r>
            <a:r>
              <a:rPr lang="ru-RU" dirty="0"/>
              <a:t>Для их выделения предложены следующие </a:t>
            </a:r>
            <a:r>
              <a:rPr lang="ru-RU" dirty="0" smtClean="0"/>
              <a:t>критерии:</a:t>
            </a:r>
            <a:endParaRPr lang="ru-RU" dirty="0"/>
          </a:p>
          <a:p>
            <a:pPr lvl="0"/>
            <a:r>
              <a:rPr lang="ru-RU" dirty="0"/>
              <a:t>Отметили как известный им научный журнал не менее </a:t>
            </a:r>
            <a:r>
              <a:rPr lang="ru-RU" b="1" dirty="0"/>
              <a:t>80%</a:t>
            </a:r>
            <a:r>
              <a:rPr lang="ru-RU" dirty="0"/>
              <a:t> респондентов</a:t>
            </a:r>
          </a:p>
          <a:p>
            <a:pPr lvl="0"/>
            <a:r>
              <a:rPr lang="ru-RU" dirty="0"/>
              <a:t>Не менее </a:t>
            </a:r>
            <a:r>
              <a:rPr lang="ru-RU" b="1" dirty="0"/>
              <a:t>80%</a:t>
            </a:r>
            <a:r>
              <a:rPr lang="ru-RU" dirty="0"/>
              <a:t> из них читали статьи из этого журнала за последние 3 года</a:t>
            </a:r>
          </a:p>
          <a:p>
            <a:pPr lvl="0"/>
            <a:r>
              <a:rPr lang="ru-RU" dirty="0"/>
              <a:t>Не менее </a:t>
            </a:r>
            <a:r>
              <a:rPr lang="ru-RU" b="1" dirty="0"/>
              <a:t>50%</a:t>
            </a:r>
            <a:r>
              <a:rPr lang="ru-RU" dirty="0"/>
              <a:t> отметивших журнал респондентов оценивают актуальность прочитанных статей как </a:t>
            </a:r>
            <a:r>
              <a:rPr lang="ru-RU" b="1" dirty="0"/>
              <a:t>высокую</a:t>
            </a:r>
            <a:endParaRPr lang="ru-RU" dirty="0"/>
          </a:p>
          <a:p>
            <a:pPr lvl="0"/>
            <a:r>
              <a:rPr lang="ru-RU" dirty="0"/>
              <a:t>Не менее </a:t>
            </a:r>
            <a:r>
              <a:rPr lang="ru-RU" b="1" dirty="0"/>
              <a:t>70%</a:t>
            </a:r>
            <a:r>
              <a:rPr lang="ru-RU" dirty="0"/>
              <a:t> отметивших журнал респондентов оценивают научный уровень прочитанных статей как </a:t>
            </a:r>
            <a:r>
              <a:rPr lang="ru-RU" b="1" dirty="0"/>
              <a:t>высокий</a:t>
            </a:r>
            <a:endParaRPr lang="ru-RU" dirty="0"/>
          </a:p>
          <a:p>
            <a:pPr lvl="0"/>
            <a:r>
              <a:rPr lang="ru-RU" dirty="0"/>
              <a:t>Не менее </a:t>
            </a:r>
            <a:r>
              <a:rPr lang="ru-RU" b="1" dirty="0"/>
              <a:t>70%</a:t>
            </a:r>
            <a:r>
              <a:rPr lang="ru-RU" dirty="0"/>
              <a:t> отметивших журнал респондентов считают журнал </a:t>
            </a:r>
            <a:r>
              <a:rPr lang="ru-RU" b="1" dirty="0"/>
              <a:t>лидирующим в России</a:t>
            </a:r>
            <a:r>
              <a:rPr lang="ru-RU" dirty="0"/>
              <a:t> или </a:t>
            </a:r>
            <a:r>
              <a:rPr lang="ru-RU" b="1" dirty="0"/>
              <a:t>лидирующим в мире и в России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0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3361</Words>
  <Application>Microsoft Office PowerPoint</Application>
  <PresentationFormat>Широкоэкранный</PresentationFormat>
  <Paragraphs>601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Тема Office</vt:lpstr>
      <vt:lpstr>Экспертная оценка российских научных журналов</vt:lpstr>
      <vt:lpstr>Истоки и смысл проекта</vt:lpstr>
      <vt:lpstr>Методика \ журналы и направления</vt:lpstr>
      <vt:lpstr>Методика \ формирование пула экспертов</vt:lpstr>
      <vt:lpstr>Методика \ процедура опроса</vt:lpstr>
      <vt:lpstr>Методика \ анкета, часть 1</vt:lpstr>
      <vt:lpstr>Методика \ анкета, часть 2</vt:lpstr>
      <vt:lpstr>Методика \ ранжирование журналов</vt:lpstr>
      <vt:lpstr>Методика \ категория А1</vt:lpstr>
      <vt:lpstr>Методика \ категория А2</vt:lpstr>
      <vt:lpstr>Методика \ категория B</vt:lpstr>
      <vt:lpstr>Методика \ особенности и ограничения</vt:lpstr>
      <vt:lpstr>Результаты \ сводная статистика</vt:lpstr>
      <vt:lpstr>Результаты \ Фундаментальная математика</vt:lpstr>
      <vt:lpstr>Результаты \ Прикладная математика</vt:lpstr>
      <vt:lpstr>Результаты \ Computer Science</vt:lpstr>
      <vt:lpstr>Результаты \ Менеджмент</vt:lpstr>
      <vt:lpstr>Результаты \ Филология</vt:lpstr>
      <vt:lpstr>Результаты \ Право</vt:lpstr>
      <vt:lpstr>Результаты \ Философия</vt:lpstr>
      <vt:lpstr>Результаты \ Политология</vt:lpstr>
      <vt:lpstr>Результаты \ Лингвистика</vt:lpstr>
      <vt:lpstr>Результаты \ Психология</vt:lpstr>
      <vt:lpstr>Результаты \ История</vt:lpstr>
      <vt:lpstr>Результаты \ Экономика</vt:lpstr>
      <vt:lpstr>Результаты \ Социология</vt:lpstr>
      <vt:lpstr>Что дальше?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Экспертная оценка российских научных журналов</dc:title>
  <dc:creator>a</dc:creator>
  <cp:lastModifiedBy>a</cp:lastModifiedBy>
  <cp:revision>60</cp:revision>
  <dcterms:created xsi:type="dcterms:W3CDTF">2015-04-06T12:07:30Z</dcterms:created>
  <dcterms:modified xsi:type="dcterms:W3CDTF">2015-04-08T10:08:54Z</dcterms:modified>
</cp:coreProperties>
</file>